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Masters/slideMaster1.xml" ContentType="application/vnd.openxmlformats-officedocument.presentationml.slideMaster+xml"/>
  <Override PartName="/ppt/notesSlides/notesSlide2.xml" ContentType="application/vnd.openxmlformats-officedocument.presentationml.notesSlide+xml"/>
  <Override PartName="/ppt/slideLayouts/slideLayout7.xml" ContentType="application/vnd.openxmlformats-officedocument.presentationml.slideLayout+xml"/>
  <Override PartName="/ppt/slideLayouts/slideLayout6.xml" ContentType="application/vnd.openxmlformats-officedocument.presentationml.slideLayout+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presProps.xml" ContentType="application/vnd.openxmlformats-officedocument.presentationml.presProps+xml"/>
  <Override PartName="/ppt/viewProps.xml" ContentType="application/vnd.openxmlformats-officedocument.presentationml.viewProps+xml"/>
  <Override PartName="/ppt/tableStyles.xml" ContentType="application/vnd.openxmlformats-officedocument.presentationml.tableStyles+xml"/>
  <Override PartName="/docProps/core.xml" ContentType="application/vnd.openxmlformats-package.core-properties+xml"/>
  <Override PartName="/docProps/app.xml" ContentType="application/vnd.openxmlformats-officedocument.extended-propertie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customXml/itemProps4.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60" r:id="rId1"/>
  </p:sldMasterIdLst>
  <p:notesMasterIdLst>
    <p:notesMasterId r:id="rId33"/>
  </p:notesMasterIdLst>
  <p:handoutMasterIdLst>
    <p:handoutMasterId r:id="rId34"/>
  </p:handoutMasterIdLst>
  <p:sldIdLst>
    <p:sldId id="256" r:id="rId2"/>
    <p:sldId id="261" r:id="rId3"/>
    <p:sldId id="262" r:id="rId4"/>
    <p:sldId id="263" r:id="rId5"/>
    <p:sldId id="291" r:id="rId6"/>
    <p:sldId id="278" r:id="rId7"/>
    <p:sldId id="333" r:id="rId8"/>
    <p:sldId id="298" r:id="rId9"/>
    <p:sldId id="299" r:id="rId10"/>
    <p:sldId id="300" r:id="rId11"/>
    <p:sldId id="301" r:id="rId12"/>
    <p:sldId id="303" r:id="rId13"/>
    <p:sldId id="302" r:id="rId14"/>
    <p:sldId id="304" r:id="rId15"/>
    <p:sldId id="305" r:id="rId16"/>
    <p:sldId id="306" r:id="rId17"/>
    <p:sldId id="307" r:id="rId18"/>
    <p:sldId id="308" r:id="rId19"/>
    <p:sldId id="309" r:id="rId20"/>
    <p:sldId id="334" r:id="rId21"/>
    <p:sldId id="281" r:id="rId22"/>
    <p:sldId id="285" r:id="rId23"/>
    <p:sldId id="286" r:id="rId24"/>
    <p:sldId id="279" r:id="rId25"/>
    <p:sldId id="282" r:id="rId26"/>
    <p:sldId id="284" r:id="rId27"/>
    <p:sldId id="297" r:id="rId28"/>
    <p:sldId id="296" r:id="rId29"/>
    <p:sldId id="283" r:id="rId30"/>
    <p:sldId id="335" r:id="rId31"/>
    <p:sldId id="259"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FB01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764" autoAdjust="0"/>
    <p:restoredTop sz="87217" autoAdjust="0"/>
  </p:normalViewPr>
  <p:slideViewPr>
    <p:cSldViewPr snapToGrid="0">
      <p:cViewPr varScale="1">
        <p:scale>
          <a:sx n="100" d="100"/>
          <a:sy n="100" d="100"/>
        </p:scale>
        <p:origin x="1794" y="78"/>
      </p:cViewPr>
      <p:guideLst>
        <p:guide orient="horz" pos="2160"/>
        <p:guide pos="2880"/>
      </p:guideLst>
    </p:cSldViewPr>
  </p:slideViewPr>
  <p:notesTextViewPr>
    <p:cViewPr>
      <p:scale>
        <a:sx n="1" d="1"/>
        <a:sy n="1" d="1"/>
      </p:scale>
      <p:origin x="0" y="0"/>
    </p:cViewPr>
  </p:notesTextViewPr>
  <p:notesViewPr>
    <p:cSldViewPr snapToGrid="0">
      <p:cViewPr varScale="1">
        <p:scale>
          <a:sx n="51" d="100"/>
          <a:sy n="51" d="100"/>
        </p:scale>
        <p:origin x="2624" y="5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customXml" Target="../customXml/item1.xml"/><Relationship Id="rId21" Type="http://schemas.openxmlformats.org/officeDocument/2006/relationships/slide" Target="slides/slide20.xml"/><Relationship Id="rId34" Type="http://schemas.openxmlformats.org/officeDocument/2006/relationships/handoutMaster" Target="handoutMasters/handoutMaster1.xml"/><Relationship Id="rId42" Type="http://schemas.openxmlformats.org/officeDocument/2006/relationships/customXml" Target="../customXml/item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customXml" Target="../customXml/item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40" Type="http://schemas.openxmlformats.org/officeDocument/2006/relationships/customXml" Target="../customXml/item2.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B758608-5738-4567-A4C0-301A00B8F7CF}" type="datetimeFigureOut">
              <a:rPr lang="en-SG" smtClean="0"/>
              <a:t>1/3/2022</a:t>
            </a:fld>
            <a:endParaRPr lang="en-SG"/>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153F16-868A-4EF7-93F1-C105D922F926}" type="slidenum">
              <a:rPr lang="en-SG" smtClean="0"/>
              <a:t>‹#›</a:t>
            </a:fld>
            <a:endParaRPr lang="en-SG"/>
          </a:p>
        </p:txBody>
      </p:sp>
    </p:spTree>
    <p:extLst>
      <p:ext uri="{BB962C8B-B14F-4D97-AF65-F5344CB8AC3E}">
        <p14:creationId xmlns:p14="http://schemas.microsoft.com/office/powerpoint/2010/main" val="100705950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SG"/>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0E142FC-E5BF-4C5B-975D-EB70B34CEC89}" type="datetimeFigureOut">
              <a:rPr lang="en-SG" smtClean="0"/>
              <a:t>1/3/2022</a:t>
            </a:fld>
            <a:endParaRPr lang="en-SG"/>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SG"/>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SG"/>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SG"/>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A9FFDDE-8267-4D6F-BD4C-782A0A6BA34D}" type="slidenum">
              <a:rPr lang="en-SG" smtClean="0"/>
              <a:t>‹#›</a:t>
            </a:fld>
            <a:endParaRPr lang="en-SG"/>
          </a:p>
        </p:txBody>
      </p:sp>
    </p:spTree>
    <p:extLst>
      <p:ext uri="{BB962C8B-B14F-4D97-AF65-F5344CB8AC3E}">
        <p14:creationId xmlns:p14="http://schemas.microsoft.com/office/powerpoint/2010/main" val="3612031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SG" dirty="0"/>
          </a:p>
        </p:txBody>
      </p:sp>
      <p:sp>
        <p:nvSpPr>
          <p:cNvPr id="4" name="Slide Number Placeholder 3"/>
          <p:cNvSpPr>
            <a:spLocks noGrp="1"/>
          </p:cNvSpPr>
          <p:nvPr>
            <p:ph type="sldNum" sz="quarter" idx="5"/>
          </p:nvPr>
        </p:nvSpPr>
        <p:spPr/>
        <p:txBody>
          <a:bodyPr/>
          <a:lstStyle/>
          <a:p>
            <a:fld id="{CA9FFDDE-8267-4D6F-BD4C-782A0A6BA34D}" type="slidenum">
              <a:rPr lang="en-SG" smtClean="0"/>
              <a:t>5</a:t>
            </a:fld>
            <a:endParaRPr lang="en-SG"/>
          </a:p>
        </p:txBody>
      </p:sp>
    </p:spTree>
    <p:extLst>
      <p:ext uri="{BB962C8B-B14F-4D97-AF65-F5344CB8AC3E}">
        <p14:creationId xmlns:p14="http://schemas.microsoft.com/office/powerpoint/2010/main" val="17584994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https://www.veritis.com/blog/chef-vs-puppet-vs-ansible-comparison-of-devops-management-tools/</a:t>
            </a:r>
          </a:p>
        </p:txBody>
      </p:sp>
      <p:sp>
        <p:nvSpPr>
          <p:cNvPr id="4" name="Slide Number Placeholder 3"/>
          <p:cNvSpPr>
            <a:spLocks noGrp="1"/>
          </p:cNvSpPr>
          <p:nvPr>
            <p:ph type="sldNum" sz="quarter" idx="5"/>
          </p:nvPr>
        </p:nvSpPr>
        <p:spPr/>
        <p:txBody>
          <a:bodyPr/>
          <a:lstStyle/>
          <a:p>
            <a:fld id="{CA9FFDDE-8267-4D6F-BD4C-782A0A6BA34D}" type="slidenum">
              <a:rPr lang="en-SG" smtClean="0"/>
              <a:t>27</a:t>
            </a:fld>
            <a:endParaRPr lang="en-SG"/>
          </a:p>
        </p:txBody>
      </p:sp>
    </p:spTree>
    <p:extLst>
      <p:ext uri="{BB962C8B-B14F-4D97-AF65-F5344CB8AC3E}">
        <p14:creationId xmlns:p14="http://schemas.microsoft.com/office/powerpoint/2010/main" val="416515993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For 2017 Cover template">
    <p:spTree>
      <p:nvGrpSpPr>
        <p:cNvPr id="1" name=""/>
        <p:cNvGrpSpPr/>
        <p:nvPr/>
      </p:nvGrpSpPr>
      <p:grpSpPr>
        <a:xfrm>
          <a:off x="0" y="0"/>
          <a:ext cx="0" cy="0"/>
          <a:chOff x="0" y="0"/>
          <a:chExt cx="0" cy="0"/>
        </a:xfrm>
      </p:grpSpPr>
      <p:sp>
        <p:nvSpPr>
          <p:cNvPr id="8" name="Rectangle 7"/>
          <p:cNvSpPr/>
          <p:nvPr userDrawn="1"/>
        </p:nvSpPr>
        <p:spPr>
          <a:xfrm>
            <a:off x="-20486" y="6342714"/>
            <a:ext cx="9179985" cy="527519"/>
          </a:xfrm>
          <a:prstGeom prst="rect">
            <a:avLst/>
          </a:prstGeom>
          <a:solidFill>
            <a:srgbClr val="6FB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 name="Title 1"/>
          <p:cNvSpPr>
            <a:spLocks noGrp="1"/>
          </p:cNvSpPr>
          <p:nvPr>
            <p:ph type="ctrTitle"/>
          </p:nvPr>
        </p:nvSpPr>
        <p:spPr>
          <a:xfrm>
            <a:off x="685800" y="1717109"/>
            <a:ext cx="7772400" cy="1615827"/>
          </a:xfrm>
        </p:spPr>
        <p:txBody>
          <a:bodyPr anchor="t" anchorCtr="0">
            <a:spAutoFit/>
          </a:bodyPr>
          <a:lstStyle>
            <a:lvl1pPr algn="ctr">
              <a:defRPr sz="5500">
                <a:solidFill>
                  <a:srgbClr val="6FB01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0506" y="3939841"/>
            <a:ext cx="6858000" cy="320162"/>
          </a:xfrm>
        </p:spPr>
        <p:txBody>
          <a:bodyPr>
            <a:normAutofit/>
          </a:bodyPr>
          <a:lstStyle>
            <a:lvl1pPr marL="0" indent="0" algn="ct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a:p>
            <a:endParaRPr lang="en-US" dirty="0"/>
          </a:p>
        </p:txBody>
      </p:sp>
      <p:pic>
        <p:nvPicPr>
          <p:cNvPr id="7" name="Shape 240"/>
          <p:cNvPicPr preferRelativeResize="0"/>
          <p:nvPr userDrawn="1"/>
        </p:nvPicPr>
        <p:blipFill rotWithShape="1">
          <a:blip r:embed="rId2">
            <a:alphaModFix/>
          </a:blip>
          <a:srcRect/>
          <a:stretch/>
        </p:blipFill>
        <p:spPr>
          <a:xfrm>
            <a:off x="6178500" y="150238"/>
            <a:ext cx="2616299" cy="845700"/>
          </a:xfrm>
          <a:prstGeom prst="rect">
            <a:avLst/>
          </a:prstGeom>
          <a:noFill/>
          <a:ln>
            <a:noFill/>
          </a:ln>
        </p:spPr>
      </p:pic>
      <p:sp>
        <p:nvSpPr>
          <p:cNvPr id="21" name="Text Placeholder 2"/>
          <p:cNvSpPr>
            <a:spLocks noGrp="1"/>
          </p:cNvSpPr>
          <p:nvPr>
            <p:ph type="body" idx="10"/>
          </p:nvPr>
        </p:nvSpPr>
        <p:spPr>
          <a:xfrm>
            <a:off x="1140506" y="4368473"/>
            <a:ext cx="6858000" cy="705710"/>
          </a:xfrm>
        </p:spPr>
        <p:txBody>
          <a:bodyPr>
            <a:normAutofit/>
          </a:bodyPr>
          <a:lstStyle>
            <a:lvl1pPr marL="0" indent="0" algn="ctr">
              <a:buNone/>
              <a:defRPr sz="16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22" name="Shape 244"/>
          <p:cNvCxnSpPr/>
          <p:nvPr userDrawn="1"/>
        </p:nvCxnSpPr>
        <p:spPr>
          <a:xfrm rot="10800000" flipH="1">
            <a:off x="2361806" y="3630538"/>
            <a:ext cx="4415400" cy="11700"/>
          </a:xfrm>
          <a:prstGeom prst="straightConnector1">
            <a:avLst/>
          </a:prstGeom>
          <a:noFill/>
          <a:ln w="19050" cap="flat" cmpd="sng">
            <a:solidFill>
              <a:srgbClr val="AEABAB"/>
            </a:solidFill>
            <a:prstDash val="solid"/>
            <a:round/>
            <a:headEnd type="none" w="lg" len="lg"/>
            <a:tailEnd type="none" w="lg" len="lg"/>
          </a:ln>
        </p:spPr>
      </p:cxnSp>
    </p:spTree>
    <p:extLst>
      <p:ext uri="{BB962C8B-B14F-4D97-AF65-F5344CB8AC3E}">
        <p14:creationId xmlns:p14="http://schemas.microsoft.com/office/powerpoint/2010/main" val="216324904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6113090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yond 2017">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17109"/>
            <a:ext cx="7772400" cy="1615827"/>
          </a:xfrm>
        </p:spPr>
        <p:txBody>
          <a:bodyPr anchor="t" anchorCtr="0">
            <a:spAutoFit/>
          </a:bodyPr>
          <a:lstStyle>
            <a:lvl1pPr algn="ctr">
              <a:defRPr sz="5500">
                <a:solidFill>
                  <a:srgbClr val="6FB01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0506" y="3939841"/>
            <a:ext cx="6858000" cy="320162"/>
          </a:xfrm>
        </p:spPr>
        <p:txBody>
          <a:bodyPr>
            <a:normAutofit/>
          </a:bodyPr>
          <a:lstStyle>
            <a:lvl1pPr marL="0" indent="0" algn="ctr">
              <a:buNone/>
              <a:defRPr sz="1800" b="1">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a:p>
            <a:endParaRPr lang="en-US" dirty="0"/>
          </a:p>
        </p:txBody>
      </p:sp>
      <p:sp>
        <p:nvSpPr>
          <p:cNvPr id="8" name="Rectangle 7"/>
          <p:cNvSpPr/>
          <p:nvPr userDrawn="1"/>
        </p:nvSpPr>
        <p:spPr>
          <a:xfrm>
            <a:off x="-20486" y="6342714"/>
            <a:ext cx="9179985" cy="527519"/>
          </a:xfrm>
          <a:prstGeom prst="rect">
            <a:avLst/>
          </a:prstGeom>
          <a:solidFill>
            <a:srgbClr val="6FB0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SG"/>
          </a:p>
        </p:txBody>
      </p:sp>
      <p:sp>
        <p:nvSpPr>
          <p:cNvPr id="21" name="Text Placeholder 2"/>
          <p:cNvSpPr>
            <a:spLocks noGrp="1"/>
          </p:cNvSpPr>
          <p:nvPr>
            <p:ph type="body" idx="10"/>
          </p:nvPr>
        </p:nvSpPr>
        <p:spPr>
          <a:xfrm>
            <a:off x="1140506" y="4368473"/>
            <a:ext cx="6858000" cy="705710"/>
          </a:xfrm>
        </p:spPr>
        <p:txBody>
          <a:bodyPr>
            <a:normAutofit/>
          </a:bodyPr>
          <a:lstStyle>
            <a:lvl1pPr marL="0" indent="0" algn="ctr">
              <a:buNone/>
              <a:defRPr sz="1600">
                <a:solidFill>
                  <a:schemeClr val="tx1"/>
                </a:solidFill>
                <a:latin typeface="Arial" panose="020B0604020202020204" pitchFamily="34" charset="0"/>
                <a:cs typeface="Arial" panose="020B060402020202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cxnSp>
        <p:nvCxnSpPr>
          <p:cNvPr id="22" name="Shape 244"/>
          <p:cNvCxnSpPr/>
          <p:nvPr userDrawn="1"/>
        </p:nvCxnSpPr>
        <p:spPr>
          <a:xfrm rot="10800000" flipH="1">
            <a:off x="2361806" y="3630538"/>
            <a:ext cx="4415400" cy="11700"/>
          </a:xfrm>
          <a:prstGeom prst="straightConnector1">
            <a:avLst/>
          </a:prstGeom>
          <a:noFill/>
          <a:ln w="19050" cap="flat" cmpd="sng">
            <a:solidFill>
              <a:srgbClr val="AEABAB"/>
            </a:solidFill>
            <a:prstDash val="solid"/>
            <a:round/>
            <a:headEnd type="none" w="lg" len="lg"/>
            <a:tailEnd type="none" w="lg" len="lg"/>
          </a:ln>
        </p:spPr>
      </p:cxnSp>
      <p:pic>
        <p:nvPicPr>
          <p:cNvPr id="17" name="Picture 16" descr="Description: RP_Email_Logo_Tagline"/>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6940" y="290047"/>
            <a:ext cx="1905000" cy="828675"/>
          </a:xfrm>
          <a:prstGeom prst="rect">
            <a:avLst/>
          </a:prstGeom>
          <a:noFill/>
          <a:ln>
            <a:noFill/>
          </a:ln>
        </p:spPr>
      </p:pic>
    </p:spTree>
    <p:extLst>
      <p:ext uri="{BB962C8B-B14F-4D97-AF65-F5344CB8AC3E}">
        <p14:creationId xmlns:p14="http://schemas.microsoft.com/office/powerpoint/2010/main" val="16352331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hapter Divider">
    <p:spTree>
      <p:nvGrpSpPr>
        <p:cNvPr id="1" name=""/>
        <p:cNvGrpSpPr/>
        <p:nvPr/>
      </p:nvGrpSpPr>
      <p:grpSpPr>
        <a:xfrm>
          <a:off x="0" y="0"/>
          <a:ext cx="0" cy="0"/>
          <a:chOff x="0" y="0"/>
          <a:chExt cx="0" cy="0"/>
        </a:xfrm>
      </p:grpSpPr>
      <p:sp>
        <p:nvSpPr>
          <p:cNvPr id="2" name="Title 1"/>
          <p:cNvSpPr>
            <a:spLocks noGrp="1"/>
          </p:cNvSpPr>
          <p:nvPr>
            <p:ph type="ctrTitle"/>
          </p:nvPr>
        </p:nvSpPr>
        <p:spPr>
          <a:xfrm>
            <a:off x="683305" y="2879445"/>
            <a:ext cx="7772400" cy="2387600"/>
          </a:xfrm>
        </p:spPr>
        <p:txBody>
          <a:bodyPr anchor="b">
            <a:normAutofit/>
          </a:bodyPr>
          <a:lstStyle>
            <a:lvl1pPr algn="ctr">
              <a:defRPr sz="5500">
                <a:solidFill>
                  <a:srgbClr val="6FB01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1140506" y="5542755"/>
            <a:ext cx="6858000" cy="320162"/>
          </a:xfrm>
        </p:spPr>
        <p:txBody>
          <a:bodyPr>
            <a:normAutofit/>
          </a:bodyPr>
          <a:lstStyle>
            <a:lvl1pPr marL="0" indent="0" algn="ctr">
              <a:buNone/>
              <a:defRPr sz="20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a:p>
            <a:endParaRPr lang="en-US" dirty="0"/>
          </a:p>
        </p:txBody>
      </p:sp>
      <p:cxnSp>
        <p:nvCxnSpPr>
          <p:cNvPr id="22" name="Shape 244"/>
          <p:cNvCxnSpPr/>
          <p:nvPr userDrawn="1"/>
        </p:nvCxnSpPr>
        <p:spPr>
          <a:xfrm rot="10800000" flipH="1">
            <a:off x="2361806" y="5423479"/>
            <a:ext cx="4415400" cy="11700"/>
          </a:xfrm>
          <a:prstGeom prst="straightConnector1">
            <a:avLst/>
          </a:prstGeom>
          <a:noFill/>
          <a:ln w="19050" cap="flat" cmpd="sng">
            <a:solidFill>
              <a:srgbClr val="AEABAB"/>
            </a:solidFill>
            <a:prstDash val="solid"/>
            <a:round/>
            <a:headEnd type="none" w="lg" len="lg"/>
            <a:tailEnd type="none" w="lg" len="lg"/>
          </a:ln>
        </p:spPr>
      </p:cxnSp>
      <p:pic>
        <p:nvPicPr>
          <p:cNvPr id="17" name="Picture 16" descr="Description: RP_Email_Logo_Tagline"/>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6846940" y="290047"/>
            <a:ext cx="1905000" cy="828675"/>
          </a:xfrm>
          <a:prstGeom prst="rect">
            <a:avLst/>
          </a:prstGeom>
          <a:noFill/>
          <a:ln>
            <a:noFill/>
          </a:ln>
        </p:spPr>
      </p:pic>
    </p:spTree>
    <p:extLst>
      <p:ext uri="{BB962C8B-B14F-4D97-AF65-F5344CB8AC3E}">
        <p14:creationId xmlns:p14="http://schemas.microsoft.com/office/powerpoint/2010/main" val="3541462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Bullet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840255" y="365126"/>
            <a:ext cx="7463491" cy="632945"/>
          </a:xfrm>
        </p:spPr>
        <p:txBody>
          <a:bodyPr/>
          <a:lstStyle>
            <a:lvl1pPr algn="ctr">
              <a:defRPr>
                <a:solidFill>
                  <a:srgbClr val="6FB01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Content Placeholder 2"/>
          <p:cNvSpPr>
            <a:spLocks noGrp="1"/>
          </p:cNvSpPr>
          <p:nvPr>
            <p:ph idx="1"/>
          </p:nvPr>
        </p:nvSpPr>
        <p:spPr>
          <a:xfrm>
            <a:off x="628650" y="1299877"/>
            <a:ext cx="7886700" cy="4536427"/>
          </a:xfrm>
        </p:spPr>
        <p:txBody>
          <a:bodyPr/>
          <a:lstStyle>
            <a:lvl1pPr>
              <a:defRPr sz="2200" b="1">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
        <p:nvSpPr>
          <p:cNvPr id="7" name="Rectangle 6"/>
          <p:cNvSpPr/>
          <p:nvPr userDrawn="1"/>
        </p:nvSpPr>
        <p:spPr>
          <a:xfrm rot="5400000">
            <a:off x="4598811" y="-1191026"/>
            <a:ext cx="18000" cy="4680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SG">
              <a:solidFill>
                <a:schemeClr val="tx1"/>
              </a:solidFill>
            </a:endParaRPr>
          </a:p>
        </p:txBody>
      </p:sp>
      <p:pic>
        <p:nvPicPr>
          <p:cNvPr id="8" name="Picture 7"/>
          <p:cNvPicPr>
            <a:picLocks noChangeAspect="1"/>
          </p:cNvPicPr>
          <p:nvPr userDrawn="1"/>
        </p:nvPicPr>
        <p:blipFill>
          <a:blip r:embed="rId2"/>
          <a:stretch>
            <a:fillRect/>
          </a:stretch>
        </p:blipFill>
        <p:spPr>
          <a:xfrm>
            <a:off x="8464027" y="168668"/>
            <a:ext cx="506671" cy="519663"/>
          </a:xfrm>
          <a:prstGeom prst="rect">
            <a:avLst/>
          </a:prstGeom>
        </p:spPr>
      </p:pic>
    </p:spTree>
    <p:extLst>
      <p:ext uri="{BB962C8B-B14F-4D97-AF65-F5344CB8AC3E}">
        <p14:creationId xmlns:p14="http://schemas.microsoft.com/office/powerpoint/2010/main" val="380824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Bullet Point Slide">
    <p:spTree>
      <p:nvGrpSpPr>
        <p:cNvPr id="1" name=""/>
        <p:cNvGrpSpPr/>
        <p:nvPr/>
      </p:nvGrpSpPr>
      <p:grpSpPr>
        <a:xfrm>
          <a:off x="0" y="0"/>
          <a:ext cx="0" cy="0"/>
          <a:chOff x="0" y="0"/>
          <a:chExt cx="0" cy="0"/>
        </a:xfrm>
      </p:grpSpPr>
      <p:sp>
        <p:nvSpPr>
          <p:cNvPr id="2" name="Title 1"/>
          <p:cNvSpPr>
            <a:spLocks noGrp="1"/>
          </p:cNvSpPr>
          <p:nvPr>
            <p:ph type="title"/>
          </p:nvPr>
        </p:nvSpPr>
        <p:spPr>
          <a:xfrm>
            <a:off x="840255" y="365126"/>
            <a:ext cx="7463491" cy="632945"/>
          </a:xfrm>
        </p:spPr>
        <p:txBody>
          <a:bodyPr/>
          <a:lstStyle>
            <a:lvl1pPr algn="ctr">
              <a:defRPr>
                <a:solidFill>
                  <a:srgbClr val="6FB01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Rectangle 6"/>
          <p:cNvSpPr/>
          <p:nvPr userDrawn="1"/>
        </p:nvSpPr>
        <p:spPr>
          <a:xfrm rot="5400000">
            <a:off x="4598811" y="-1191026"/>
            <a:ext cx="18000" cy="4680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SG">
              <a:solidFill>
                <a:schemeClr val="tx1"/>
              </a:solidFill>
            </a:endParaRPr>
          </a:p>
        </p:txBody>
      </p:sp>
      <p:pic>
        <p:nvPicPr>
          <p:cNvPr id="8" name="Picture 7"/>
          <p:cNvPicPr>
            <a:picLocks noChangeAspect="1"/>
          </p:cNvPicPr>
          <p:nvPr userDrawn="1"/>
        </p:nvPicPr>
        <p:blipFill>
          <a:blip r:embed="rId2"/>
          <a:stretch>
            <a:fillRect/>
          </a:stretch>
        </p:blipFill>
        <p:spPr>
          <a:xfrm>
            <a:off x="8464027" y="168668"/>
            <a:ext cx="506671" cy="519663"/>
          </a:xfrm>
          <a:prstGeom prst="rect">
            <a:avLst/>
          </a:prstGeom>
        </p:spPr>
      </p:pic>
    </p:spTree>
    <p:extLst>
      <p:ext uri="{BB962C8B-B14F-4D97-AF65-F5344CB8AC3E}">
        <p14:creationId xmlns:p14="http://schemas.microsoft.com/office/powerpoint/2010/main" val="35574485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2" name="Title 1"/>
          <p:cNvSpPr>
            <a:spLocks noGrp="1"/>
          </p:cNvSpPr>
          <p:nvPr>
            <p:ph type="title"/>
          </p:nvPr>
        </p:nvSpPr>
        <p:spPr>
          <a:xfrm>
            <a:off x="840255" y="365126"/>
            <a:ext cx="7463491" cy="632945"/>
          </a:xfrm>
        </p:spPr>
        <p:txBody>
          <a:bodyPr/>
          <a:lstStyle>
            <a:lvl1pPr algn="ctr">
              <a:defRPr>
                <a:solidFill>
                  <a:srgbClr val="6FB01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7" name="Rectangle 6"/>
          <p:cNvSpPr/>
          <p:nvPr userDrawn="1"/>
        </p:nvSpPr>
        <p:spPr>
          <a:xfrm rot="5400000">
            <a:off x="4598811" y="-1191026"/>
            <a:ext cx="18000" cy="4680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SG">
              <a:solidFill>
                <a:schemeClr val="tx1"/>
              </a:solidFill>
            </a:endParaRPr>
          </a:p>
        </p:txBody>
      </p:sp>
      <p:pic>
        <p:nvPicPr>
          <p:cNvPr id="8" name="Picture 7"/>
          <p:cNvPicPr>
            <a:picLocks noChangeAspect="1"/>
          </p:cNvPicPr>
          <p:nvPr userDrawn="1"/>
        </p:nvPicPr>
        <p:blipFill>
          <a:blip r:embed="rId2"/>
          <a:stretch>
            <a:fillRect/>
          </a:stretch>
        </p:blipFill>
        <p:spPr>
          <a:xfrm>
            <a:off x="8464027" y="168668"/>
            <a:ext cx="506671" cy="519663"/>
          </a:xfrm>
          <a:prstGeom prst="rect">
            <a:avLst/>
          </a:prstGeom>
        </p:spPr>
      </p:pic>
      <p:sp>
        <p:nvSpPr>
          <p:cNvPr id="5" name="Table Placeholder 4"/>
          <p:cNvSpPr>
            <a:spLocks noGrp="1"/>
          </p:cNvSpPr>
          <p:nvPr>
            <p:ph type="tbl" sz="quarter" idx="10"/>
          </p:nvPr>
        </p:nvSpPr>
        <p:spPr>
          <a:xfrm>
            <a:off x="261643" y="1418997"/>
            <a:ext cx="8620714" cy="3636327"/>
          </a:xfrm>
        </p:spPr>
        <p:txBody>
          <a:bodyPr/>
          <a:lstStyle>
            <a:lvl1pPr marL="0" indent="0">
              <a:buNone/>
              <a:defRPr/>
            </a:lvl1pPr>
          </a:lstStyle>
          <a:p>
            <a:endParaRPr lang="en-SG" dirty="0"/>
          </a:p>
        </p:txBody>
      </p:sp>
    </p:spTree>
    <p:extLst>
      <p:ext uri="{BB962C8B-B14F-4D97-AF65-F5344CB8AC3E}">
        <p14:creationId xmlns:p14="http://schemas.microsoft.com/office/powerpoint/2010/main" val="117811485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Photo Caption Slide1">
    <p:spTree>
      <p:nvGrpSpPr>
        <p:cNvPr id="1" name=""/>
        <p:cNvGrpSpPr/>
        <p:nvPr/>
      </p:nvGrpSpPr>
      <p:grpSpPr>
        <a:xfrm>
          <a:off x="0" y="0"/>
          <a:ext cx="0" cy="0"/>
          <a:chOff x="0" y="0"/>
          <a:chExt cx="0" cy="0"/>
        </a:xfrm>
      </p:grpSpPr>
      <p:sp>
        <p:nvSpPr>
          <p:cNvPr id="2" name="Title 1"/>
          <p:cNvSpPr>
            <a:spLocks noGrp="1"/>
          </p:cNvSpPr>
          <p:nvPr>
            <p:ph type="ctrTitle"/>
          </p:nvPr>
        </p:nvSpPr>
        <p:spPr>
          <a:xfrm>
            <a:off x="5219914" y="3172372"/>
            <a:ext cx="3088834" cy="848659"/>
          </a:xfrm>
        </p:spPr>
        <p:txBody>
          <a:bodyPr anchor="b">
            <a:noAutofit/>
          </a:bodyPr>
          <a:lstStyle>
            <a:lvl1pPr algn="ctr">
              <a:defRPr sz="2400">
                <a:solidFill>
                  <a:srgbClr val="6FB01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665596" y="4201634"/>
            <a:ext cx="4197470" cy="320162"/>
          </a:xfrm>
        </p:spPr>
        <p:txBody>
          <a:bodyPr>
            <a:normAutofit/>
          </a:bodyPr>
          <a:lstStyle>
            <a:lvl1pPr marL="0" indent="0" algn="ctr">
              <a:buNone/>
              <a:defRPr sz="18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a:p>
            <a:endParaRPr lang="en-US" dirty="0"/>
          </a:p>
        </p:txBody>
      </p:sp>
      <p:pic>
        <p:nvPicPr>
          <p:cNvPr id="6" name="Picture 5"/>
          <p:cNvPicPr>
            <a:picLocks noChangeAspect="1"/>
          </p:cNvPicPr>
          <p:nvPr userDrawn="1"/>
        </p:nvPicPr>
        <p:blipFill>
          <a:blip r:embed="rId2"/>
          <a:stretch>
            <a:fillRect/>
          </a:stretch>
        </p:blipFill>
        <p:spPr>
          <a:xfrm>
            <a:off x="8464027" y="168668"/>
            <a:ext cx="506671" cy="519663"/>
          </a:xfrm>
          <a:prstGeom prst="rect">
            <a:avLst/>
          </a:prstGeom>
        </p:spPr>
      </p:pic>
      <p:sp>
        <p:nvSpPr>
          <p:cNvPr id="7" name="Content Placeholder 2"/>
          <p:cNvSpPr>
            <a:spLocks noGrp="1"/>
          </p:cNvSpPr>
          <p:nvPr>
            <p:ph idx="10"/>
          </p:nvPr>
        </p:nvSpPr>
        <p:spPr>
          <a:xfrm>
            <a:off x="0" y="-1"/>
            <a:ext cx="4572000" cy="6753497"/>
          </a:xfrm>
        </p:spPr>
        <p:txBody>
          <a:bodyPr/>
          <a:lstStyle>
            <a:lvl1pPr>
              <a:defRPr sz="2200" b="1">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
        <p:nvSpPr>
          <p:cNvPr id="8" name="Rectangle 7"/>
          <p:cNvSpPr/>
          <p:nvPr userDrawn="1"/>
        </p:nvSpPr>
        <p:spPr>
          <a:xfrm rot="5400000">
            <a:off x="6755331" y="2626031"/>
            <a:ext cx="18000" cy="27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SG">
              <a:solidFill>
                <a:schemeClr val="tx1"/>
              </a:solidFill>
            </a:endParaRPr>
          </a:p>
        </p:txBody>
      </p:sp>
    </p:spTree>
    <p:extLst>
      <p:ext uri="{BB962C8B-B14F-4D97-AF65-F5344CB8AC3E}">
        <p14:creationId xmlns:p14="http://schemas.microsoft.com/office/powerpoint/2010/main" val="36397436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hoto Caption Slide2">
    <p:spTree>
      <p:nvGrpSpPr>
        <p:cNvPr id="1" name=""/>
        <p:cNvGrpSpPr/>
        <p:nvPr/>
      </p:nvGrpSpPr>
      <p:grpSpPr>
        <a:xfrm>
          <a:off x="0" y="0"/>
          <a:ext cx="0" cy="0"/>
          <a:chOff x="0" y="0"/>
          <a:chExt cx="0" cy="0"/>
        </a:xfrm>
      </p:grpSpPr>
      <p:sp>
        <p:nvSpPr>
          <p:cNvPr id="2" name="Title 1"/>
          <p:cNvSpPr>
            <a:spLocks noGrp="1"/>
          </p:cNvSpPr>
          <p:nvPr>
            <p:ph type="ctrTitle"/>
          </p:nvPr>
        </p:nvSpPr>
        <p:spPr>
          <a:xfrm>
            <a:off x="5327546" y="4267035"/>
            <a:ext cx="3088834" cy="848659"/>
          </a:xfrm>
        </p:spPr>
        <p:txBody>
          <a:bodyPr anchor="b">
            <a:noAutofit/>
          </a:bodyPr>
          <a:lstStyle>
            <a:lvl1pPr algn="ctr">
              <a:defRPr sz="2400">
                <a:solidFill>
                  <a:srgbClr val="6FB01E"/>
                </a:solidFill>
                <a:latin typeface="Arial" panose="020B0604020202020204" pitchFamily="34" charset="0"/>
                <a:cs typeface="Arial" panose="020B0604020202020204" pitchFamily="34" charset="0"/>
              </a:defRPr>
            </a:lvl1pPr>
          </a:lstStyle>
          <a:p>
            <a:r>
              <a:rPr lang="en-US" dirty="0"/>
              <a:t>Click to edit Master title style</a:t>
            </a:r>
          </a:p>
        </p:txBody>
      </p:sp>
      <p:sp>
        <p:nvSpPr>
          <p:cNvPr id="3" name="Subtitle 2"/>
          <p:cNvSpPr>
            <a:spLocks noGrp="1"/>
          </p:cNvSpPr>
          <p:nvPr>
            <p:ph type="subTitle" idx="1"/>
          </p:nvPr>
        </p:nvSpPr>
        <p:spPr>
          <a:xfrm>
            <a:off x="4773228" y="5296297"/>
            <a:ext cx="4197470" cy="320162"/>
          </a:xfrm>
        </p:spPr>
        <p:txBody>
          <a:bodyPr>
            <a:normAutofit/>
          </a:bodyPr>
          <a:lstStyle>
            <a:lvl1pPr marL="0" indent="0" algn="ctr">
              <a:buNone/>
              <a:defRPr sz="1800" b="0">
                <a:latin typeface="Arial" panose="020B0604020202020204" pitchFamily="34" charset="0"/>
                <a:cs typeface="Arial" panose="020B060402020202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a:p>
            <a:endParaRPr lang="en-US" dirty="0"/>
          </a:p>
        </p:txBody>
      </p:sp>
      <p:pic>
        <p:nvPicPr>
          <p:cNvPr id="6" name="Picture 5"/>
          <p:cNvPicPr>
            <a:picLocks noChangeAspect="1"/>
          </p:cNvPicPr>
          <p:nvPr userDrawn="1"/>
        </p:nvPicPr>
        <p:blipFill>
          <a:blip r:embed="rId2"/>
          <a:stretch>
            <a:fillRect/>
          </a:stretch>
        </p:blipFill>
        <p:spPr>
          <a:xfrm>
            <a:off x="8464027" y="168668"/>
            <a:ext cx="506671" cy="519663"/>
          </a:xfrm>
          <a:prstGeom prst="rect">
            <a:avLst/>
          </a:prstGeom>
        </p:spPr>
      </p:pic>
      <p:sp>
        <p:nvSpPr>
          <p:cNvPr id="7" name="Content Placeholder 2"/>
          <p:cNvSpPr>
            <a:spLocks noGrp="1"/>
          </p:cNvSpPr>
          <p:nvPr>
            <p:ph idx="10"/>
          </p:nvPr>
        </p:nvSpPr>
        <p:spPr>
          <a:xfrm>
            <a:off x="0" y="-1"/>
            <a:ext cx="4572000" cy="6753497"/>
          </a:xfrm>
        </p:spPr>
        <p:txBody>
          <a:bodyPr/>
          <a:lstStyle>
            <a:lvl1pPr>
              <a:defRPr sz="2200" b="1">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
        <p:nvSpPr>
          <p:cNvPr id="8" name="Rectangle 7"/>
          <p:cNvSpPr/>
          <p:nvPr userDrawn="1"/>
        </p:nvSpPr>
        <p:spPr>
          <a:xfrm rot="5400000">
            <a:off x="6862963" y="3720694"/>
            <a:ext cx="18000" cy="2772000"/>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1"/>
          <a:lstStyle/>
          <a:p>
            <a:pPr algn="ctr"/>
            <a:endParaRPr lang="en-SG">
              <a:solidFill>
                <a:schemeClr val="tx1"/>
              </a:solidFill>
            </a:endParaRPr>
          </a:p>
        </p:txBody>
      </p:sp>
      <p:sp>
        <p:nvSpPr>
          <p:cNvPr id="9" name="Content Placeholder 2"/>
          <p:cNvSpPr>
            <a:spLocks noGrp="1"/>
          </p:cNvSpPr>
          <p:nvPr>
            <p:ph idx="11"/>
          </p:nvPr>
        </p:nvSpPr>
        <p:spPr>
          <a:xfrm>
            <a:off x="4572000" y="688332"/>
            <a:ext cx="4572000" cy="3314700"/>
          </a:xfrm>
        </p:spPr>
        <p:txBody>
          <a:bodyPr/>
          <a:lstStyle>
            <a:lvl1pPr>
              <a:defRPr sz="2200" b="1">
                <a:latin typeface="Arial" panose="020B0604020202020204" pitchFamily="34" charset="0"/>
                <a:cs typeface="Arial" panose="020B0604020202020204" pitchFamily="34" charset="0"/>
              </a:defRPr>
            </a:lvl1pPr>
            <a:lvl2pPr>
              <a:defRPr sz="1800">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Tree>
    <p:extLst>
      <p:ext uri="{BB962C8B-B14F-4D97-AF65-F5344CB8AC3E}">
        <p14:creationId xmlns:p14="http://schemas.microsoft.com/office/powerpoint/2010/main" val="154614729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losing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551837"/>
            <a:ext cx="7772400" cy="1754326"/>
          </a:xfrm>
        </p:spPr>
        <p:txBody>
          <a:bodyPr anchor="t" anchorCtr="0">
            <a:spAutoFit/>
          </a:bodyPr>
          <a:lstStyle>
            <a:lvl1pPr algn="ctr">
              <a:defRPr sz="6000">
                <a:solidFill>
                  <a:srgbClr val="6FB01E"/>
                </a:solidFill>
                <a:latin typeface="Arial" panose="020B0604020202020204" pitchFamily="34" charset="0"/>
                <a:cs typeface="Arial" panose="020B0604020202020204" pitchFamily="34" charset="0"/>
              </a:defRPr>
            </a:lvl1pPr>
          </a:lstStyle>
          <a:p>
            <a:r>
              <a:rPr lang="en-US" dirty="0"/>
              <a:t>Click to edit Master title style</a:t>
            </a:r>
          </a:p>
        </p:txBody>
      </p:sp>
      <p:pic>
        <p:nvPicPr>
          <p:cNvPr id="7" name="Picture 6"/>
          <p:cNvPicPr>
            <a:picLocks noChangeAspect="1"/>
          </p:cNvPicPr>
          <p:nvPr userDrawn="1"/>
        </p:nvPicPr>
        <p:blipFill>
          <a:blip r:embed="rId2"/>
          <a:stretch>
            <a:fillRect/>
          </a:stretch>
        </p:blipFill>
        <p:spPr>
          <a:xfrm>
            <a:off x="8464027" y="168668"/>
            <a:ext cx="506671" cy="519663"/>
          </a:xfrm>
          <a:prstGeom prst="rect">
            <a:avLst/>
          </a:prstGeom>
        </p:spPr>
      </p:pic>
    </p:spTree>
    <p:extLst>
      <p:ext uri="{BB962C8B-B14F-4D97-AF65-F5344CB8AC3E}">
        <p14:creationId xmlns:p14="http://schemas.microsoft.com/office/powerpoint/2010/main" val="4163915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SG"/>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SG"/>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D910252-76A8-49E7-B152-6C07C188CE15}" type="slidenum">
              <a:rPr lang="en-SG" smtClean="0"/>
              <a:t>‹#›</a:t>
            </a:fld>
            <a:endParaRPr lang="en-SG"/>
          </a:p>
        </p:txBody>
      </p:sp>
      <p:sp>
        <p:nvSpPr>
          <p:cNvPr id="7" name="MSIPCMContentMarking" descr="{&quot;HashCode&quot;:-574504238,&quot;Placement&quot;:&quot;Header&quot;,&quot;Top&quot;:0.0,&quot;Left&quot;:273.375916,&quot;SlideWidth&quot;:720,&quot;SlideHeight&quot;:540}">
            <a:extLst>
              <a:ext uri="{FF2B5EF4-FFF2-40B4-BE49-F238E27FC236}">
                <a16:creationId xmlns:a16="http://schemas.microsoft.com/office/drawing/2014/main" id="{2C0438A9-F9CD-4F9F-948D-61AB17806558}"/>
              </a:ext>
            </a:extLst>
          </p:cNvPr>
          <p:cNvSpPr txBox="1"/>
          <p:nvPr userDrawn="1"/>
        </p:nvSpPr>
        <p:spPr>
          <a:xfrm>
            <a:off x="3471874" y="0"/>
            <a:ext cx="2200252" cy="262344"/>
          </a:xfrm>
          <a:prstGeom prst="rect">
            <a:avLst/>
          </a:prstGeom>
          <a:noFill/>
        </p:spPr>
        <p:txBody>
          <a:bodyPr vert="horz" wrap="square" lIns="0" tIns="0" rIns="0" bIns="0" rtlCol="0" anchor="ctr" anchorCtr="1">
            <a:spAutoFit/>
          </a:bodyPr>
          <a:lstStyle/>
          <a:p>
            <a:pPr algn="ctr">
              <a:spcBef>
                <a:spcPts val="0"/>
              </a:spcBef>
              <a:spcAft>
                <a:spcPts val="0"/>
              </a:spcAft>
            </a:pPr>
            <a:r>
              <a:rPr lang="en-SG" sz="1000">
                <a:solidFill>
                  <a:srgbClr val="000000"/>
                </a:solidFill>
                <a:latin typeface="Calibri" panose="020F0502020204030204" pitchFamily="34" charset="0"/>
              </a:rPr>
              <a:t>OFFICIAL (CLOSED) \ NON-SENSITIVE</a:t>
            </a:r>
          </a:p>
        </p:txBody>
      </p:sp>
    </p:spTree>
    <p:extLst>
      <p:ext uri="{BB962C8B-B14F-4D97-AF65-F5344CB8AC3E}">
        <p14:creationId xmlns:p14="http://schemas.microsoft.com/office/powerpoint/2010/main" val="2074204853"/>
      </p:ext>
    </p:extLst>
  </p:cSld>
  <p:clrMap bg1="lt1" tx1="dk1" bg2="lt2" tx2="dk2" accent1="accent1" accent2="accent2" accent3="accent3" accent4="accent4" accent5="accent5" accent6="accent6" hlink="hlink" folHlink="folHlink"/>
  <p:sldLayoutIdLst>
    <p:sldLayoutId id="2147483661" r:id="rId1"/>
    <p:sldLayoutId id="2147483678" r:id="rId2"/>
    <p:sldLayoutId id="2147483673" r:id="rId3"/>
    <p:sldLayoutId id="2147483662" r:id="rId4"/>
    <p:sldLayoutId id="2147483682" r:id="rId5"/>
    <p:sldLayoutId id="2147483681" r:id="rId6"/>
    <p:sldLayoutId id="2147483675" r:id="rId7"/>
    <p:sldLayoutId id="2147483680" r:id="rId8"/>
    <p:sldLayoutId id="2147483677" r:id="rId9"/>
    <p:sldLayoutId id="2147483667" r:id="rId10"/>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hyperlink" Target="https://www.netapp.com/devops-solutions/what-is-devops/"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4.xml"/><Relationship Id="rId5" Type="http://schemas.openxmlformats.org/officeDocument/2006/relationships/image" Target="../media/image15.jpeg"/><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hyperlink" Target="https://twitter.com/devops_borat/status/41587168870797312" TargetMode="Externa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hyperlink" Target="https://aws.amazon.com/devops/what-is-devops" TargetMode="External"/><Relationship Id="rId2" Type="http://schemas.openxmlformats.org/officeDocument/2006/relationships/image" Target="../media/image4.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hyperlink" Target="https://www.opsmx.com/blog/advanced-deployment-strategies-devops-methodology/" TargetMode="External"/><Relationship Id="rId2" Type="http://schemas.openxmlformats.org/officeDocument/2006/relationships/hyperlink" Target="https://medium.com/taptuit/the-eight-phases-of-a-devops-pipeline-fda53ec9bba" TargetMode="External"/><Relationship Id="rId1" Type="http://schemas.openxmlformats.org/officeDocument/2006/relationships/slideLayout" Target="../slideLayouts/slideLayout4.xml"/><Relationship Id="rId5" Type="http://schemas.openxmlformats.org/officeDocument/2006/relationships/hyperlink" Target="https://twitter.com/devops_borat/status/41587168870797312" TargetMode="External"/><Relationship Id="rId4" Type="http://schemas.openxmlformats.org/officeDocument/2006/relationships/hyperlink" Target="https://www.netapp.com/devops-solutions/what-is-devops/"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hyperlink" Target="https://towardsdatascience.com/ci-cd-pipeline-with-azure-devops-for-data-science-project-f263586c266e" TargetMode="Externa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hyperlink" Target="https://www.edureka.co/blog/devops-lifecycle/" TargetMode="External"/><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hyperlink" Target="https://medium.com/taptuit/the-eight-phases-of-a-devops-pipeline-fda53ec9bba"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hyperlink" Target="https://www.opsmx.com/blog/advanced-deployment-strategies-devops-methodology/" TargetMode="Externa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17109"/>
            <a:ext cx="7772400" cy="1200329"/>
          </a:xfrm>
        </p:spPr>
        <p:txBody>
          <a:bodyPr/>
          <a:lstStyle/>
          <a:p>
            <a:r>
              <a:rPr lang="en-SG" sz="4000" dirty="0"/>
              <a:t>DV1C04</a:t>
            </a:r>
            <a:br>
              <a:rPr lang="en-SG" sz="4000" dirty="0"/>
            </a:br>
            <a:r>
              <a:rPr lang="en-SG" sz="4000" dirty="0" err="1"/>
              <a:t>Deployt</a:t>
            </a:r>
            <a:r>
              <a:rPr lang="en-SG" sz="4000" dirty="0"/>
              <a:t> &amp; Monitoring in DevOps</a:t>
            </a:r>
          </a:p>
        </p:txBody>
      </p:sp>
      <p:sp>
        <p:nvSpPr>
          <p:cNvPr id="5" name="Subtitle 4"/>
          <p:cNvSpPr>
            <a:spLocks noGrp="1"/>
          </p:cNvSpPr>
          <p:nvPr>
            <p:ph type="subTitle" idx="1"/>
          </p:nvPr>
        </p:nvSpPr>
        <p:spPr>
          <a:xfrm>
            <a:off x="1140506" y="3939840"/>
            <a:ext cx="6858000" cy="549863"/>
          </a:xfrm>
        </p:spPr>
        <p:txBody>
          <a:bodyPr>
            <a:noAutofit/>
          </a:bodyPr>
          <a:lstStyle/>
          <a:p>
            <a:r>
              <a:rPr lang="en-US" sz="2800" dirty="0"/>
              <a:t>L01</a:t>
            </a:r>
            <a:endParaRPr lang="en-SG" sz="2800" dirty="0"/>
          </a:p>
        </p:txBody>
      </p:sp>
      <p:sp>
        <p:nvSpPr>
          <p:cNvPr id="6" name="Text Placeholder 5"/>
          <p:cNvSpPr>
            <a:spLocks noGrp="1"/>
          </p:cNvSpPr>
          <p:nvPr>
            <p:ph type="body" idx="10"/>
          </p:nvPr>
        </p:nvSpPr>
        <p:spPr>
          <a:xfrm>
            <a:off x="1140506" y="4651937"/>
            <a:ext cx="6858000" cy="705710"/>
          </a:xfrm>
        </p:spPr>
        <p:txBody>
          <a:bodyPr>
            <a:normAutofit/>
          </a:bodyPr>
          <a:lstStyle/>
          <a:p>
            <a:r>
              <a:rPr lang="en-US" sz="2800" dirty="0"/>
              <a:t>Introduction to DevOps Deploy</a:t>
            </a:r>
            <a:endParaRPr lang="en-SG" dirty="0"/>
          </a:p>
        </p:txBody>
      </p:sp>
    </p:spTree>
    <p:extLst>
      <p:ext uri="{BB962C8B-B14F-4D97-AF65-F5344CB8AC3E}">
        <p14:creationId xmlns:p14="http://schemas.microsoft.com/office/powerpoint/2010/main" val="342734093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Canary Deployment</a:t>
            </a:r>
          </a:p>
        </p:txBody>
      </p:sp>
      <p:sp>
        <p:nvSpPr>
          <p:cNvPr id="3" name="Content Placeholder 2">
            <a:extLst>
              <a:ext uri="{FF2B5EF4-FFF2-40B4-BE49-F238E27FC236}">
                <a16:creationId xmlns:a16="http://schemas.microsoft.com/office/drawing/2014/main" id="{693AAD9A-EAF8-4067-9B73-6377A869C72B}"/>
              </a:ext>
            </a:extLst>
          </p:cNvPr>
          <p:cNvSpPr>
            <a:spLocks noGrp="1"/>
          </p:cNvSpPr>
          <p:nvPr>
            <p:ph idx="1"/>
          </p:nvPr>
        </p:nvSpPr>
        <p:spPr/>
        <p:txBody>
          <a:bodyPr>
            <a:normAutofit fontScale="85000" lnSpcReduction="20000"/>
          </a:bodyPr>
          <a:lstStyle/>
          <a:p>
            <a:r>
              <a:rPr lang="en-US" sz="2000" b="0" dirty="0"/>
              <a:t>Canary deployment is a method of reducing the risk of delivering a software update into production by gradually introducing the change to a small subset of users before making it available to everyone.</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pPr marL="0" indent="0">
              <a:buNone/>
            </a:pPr>
            <a:endParaRPr lang="en-US" sz="2000" b="0" dirty="0"/>
          </a:p>
          <a:p>
            <a:r>
              <a:rPr lang="en-US" sz="2000" b="0" dirty="0"/>
              <a:t>The goal is to collect data from a small number of users in order to forecast the outcome of a full-scale production deployment.</a:t>
            </a:r>
          </a:p>
        </p:txBody>
      </p:sp>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pic>
        <p:nvPicPr>
          <p:cNvPr id="1026" name="Picture 2" descr="Canary Strategy">
            <a:extLst>
              <a:ext uri="{FF2B5EF4-FFF2-40B4-BE49-F238E27FC236}">
                <a16:creationId xmlns:a16="http://schemas.microsoft.com/office/drawing/2014/main" id="{41FB7A75-9EC5-44FE-8B1D-1C0E66B22C9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88899" y="1884086"/>
            <a:ext cx="5043556" cy="2837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8766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Canary Deployment</a:t>
            </a:r>
          </a:p>
        </p:txBody>
      </p:sp>
      <p:graphicFrame>
        <p:nvGraphicFramePr>
          <p:cNvPr id="4" name="Table 5">
            <a:extLst>
              <a:ext uri="{FF2B5EF4-FFF2-40B4-BE49-F238E27FC236}">
                <a16:creationId xmlns:a16="http://schemas.microsoft.com/office/drawing/2014/main" id="{B379A0E4-50FE-4EC2-9D82-200C76FD6745}"/>
              </a:ext>
            </a:extLst>
          </p:cNvPr>
          <p:cNvGraphicFramePr>
            <a:graphicFrameLocks noGrp="1"/>
          </p:cNvGraphicFramePr>
          <p:nvPr>
            <p:ph idx="1"/>
            <p:extLst>
              <p:ext uri="{D42A27DB-BD31-4B8C-83A1-F6EECF244321}">
                <p14:modId xmlns:p14="http://schemas.microsoft.com/office/powerpoint/2010/main" val="2437510832"/>
              </p:ext>
            </p:extLst>
          </p:nvPr>
        </p:nvGraphicFramePr>
        <p:xfrm>
          <a:off x="628650" y="1300163"/>
          <a:ext cx="7886700" cy="457708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4076705982"/>
                    </a:ext>
                  </a:extLst>
                </a:gridCol>
                <a:gridCol w="3943350">
                  <a:extLst>
                    <a:ext uri="{9D8B030D-6E8A-4147-A177-3AD203B41FA5}">
                      <a16:colId xmlns:a16="http://schemas.microsoft.com/office/drawing/2014/main" val="2656578647"/>
                    </a:ext>
                  </a:extLst>
                </a:gridCol>
              </a:tblGrid>
              <a:tr h="370840">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2405450454"/>
                  </a:ext>
                </a:extLst>
              </a:tr>
              <a:tr h="370840">
                <a:tc>
                  <a:txBody>
                    <a:bodyPr/>
                    <a:lstStyle/>
                    <a:p>
                      <a:pPr marL="342900" indent="-342900">
                        <a:buFont typeface="+mj-lt"/>
                        <a:buAutoNum type="arabicParenR"/>
                      </a:pPr>
                      <a:r>
                        <a:rPr lang="en-US" dirty="0"/>
                        <a:t>This allows developers the freedom to test new features and the confidence to deploy and test them.</a:t>
                      </a:r>
                    </a:p>
                    <a:p>
                      <a:pPr marL="342900" indent="-342900">
                        <a:buFont typeface="+mj-lt"/>
                        <a:buAutoNum type="arabicParenR"/>
                      </a:pPr>
                      <a:endParaRPr lang="en-US" dirty="0"/>
                    </a:p>
                    <a:p>
                      <a:pPr marL="342900" indent="-342900">
                        <a:buFont typeface="+mj-lt"/>
                        <a:buAutoNum type="arabicParenR"/>
                      </a:pPr>
                      <a:r>
                        <a:rPr lang="en-US" dirty="0"/>
                        <a:t>We have a quicker rollback process now.</a:t>
                      </a:r>
                    </a:p>
                    <a:p>
                      <a:pPr marL="342900" indent="-342900">
                        <a:buFont typeface="+mj-lt"/>
                        <a:buAutoNum type="arabicParenR"/>
                      </a:pPr>
                      <a:endParaRPr lang="en-US" dirty="0"/>
                    </a:p>
                    <a:p>
                      <a:pPr marL="342900" indent="-342900">
                        <a:buFont typeface="+mj-lt"/>
                        <a:buAutoNum type="arabicParenR"/>
                      </a:pPr>
                      <a:r>
                        <a:rPr lang="en-US" dirty="0"/>
                        <a:t>This is something I can do with a small amount of infrastructure.</a:t>
                      </a:r>
                    </a:p>
                    <a:p>
                      <a:pPr marL="342900" indent="-342900">
                        <a:buFont typeface="+mj-lt"/>
                        <a:buAutoNum type="arabicParenR"/>
                      </a:pPr>
                      <a:endParaRPr lang="en-US" dirty="0"/>
                    </a:p>
                    <a:p>
                      <a:pPr marL="342900" indent="-342900">
                        <a:buFont typeface="+mj-lt"/>
                        <a:buAutoNum type="arabicParenR"/>
                      </a:pPr>
                      <a:r>
                        <a:rPr lang="en-US" dirty="0"/>
                        <a:t>When developers want to carry out modest, progressive changes, this is the best option.</a:t>
                      </a:r>
                    </a:p>
                    <a:p>
                      <a:endParaRPr lang="en-US" dirty="0"/>
                    </a:p>
                  </a:txBody>
                  <a:tcPr/>
                </a:tc>
                <a:tc>
                  <a:txBody>
                    <a:bodyPr/>
                    <a:lstStyle/>
                    <a:p>
                      <a:pPr marL="342900" indent="-342900">
                        <a:buFont typeface="+mj-lt"/>
                        <a:buAutoNum type="arabicParenR"/>
                      </a:pPr>
                      <a:r>
                        <a:rPr lang="en-US" dirty="0"/>
                        <a:t>It takes a long time to deploy and has a slow rollout speed.</a:t>
                      </a:r>
                    </a:p>
                    <a:p>
                      <a:pPr marL="342900" indent="-342900">
                        <a:buFont typeface="+mj-lt"/>
                        <a:buAutoNum type="arabicParenR"/>
                      </a:pPr>
                      <a:endParaRPr lang="en-US" dirty="0"/>
                    </a:p>
                    <a:p>
                      <a:pPr marL="342900" indent="-342900">
                        <a:buFont typeface="+mj-lt"/>
                        <a:buAutoNum type="arabicParenR"/>
                      </a:pPr>
                      <a:r>
                        <a:rPr lang="en-US" dirty="0"/>
                        <a:t>To avoid errors, the platform must be equipped with automatic deployments.</a:t>
                      </a:r>
                    </a:p>
                    <a:p>
                      <a:pPr marL="342900" indent="-342900">
                        <a:buFont typeface="+mj-lt"/>
                        <a:buAutoNum type="arabicParenR"/>
                      </a:pPr>
                      <a:endParaRPr lang="en-US" dirty="0"/>
                    </a:p>
                    <a:p>
                      <a:pPr marL="342900" indent="-342900">
                        <a:buFont typeface="+mj-lt"/>
                        <a:buAutoNum type="arabicParenR"/>
                      </a:pPr>
                      <a:r>
                        <a:rPr lang="en-US" dirty="0"/>
                        <a:t>Processes relying on scripts are not encouraged.</a:t>
                      </a:r>
                    </a:p>
                  </a:txBody>
                  <a:tcPr/>
                </a:tc>
                <a:extLst>
                  <a:ext uri="{0D108BD9-81ED-4DB2-BD59-A6C34878D82A}">
                    <a16:rowId xmlns:a16="http://schemas.microsoft.com/office/drawing/2014/main" val="1181983851"/>
                  </a:ext>
                </a:extLst>
              </a:tr>
            </a:tbl>
          </a:graphicData>
        </a:graphic>
      </p:graphicFrame>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spTree>
    <p:extLst>
      <p:ext uri="{BB962C8B-B14F-4D97-AF65-F5344CB8AC3E}">
        <p14:creationId xmlns:p14="http://schemas.microsoft.com/office/powerpoint/2010/main" val="426231398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Blue-Green Deployment Strategy</a:t>
            </a:r>
          </a:p>
        </p:txBody>
      </p:sp>
      <p:sp>
        <p:nvSpPr>
          <p:cNvPr id="3" name="Content Placeholder 2">
            <a:extLst>
              <a:ext uri="{FF2B5EF4-FFF2-40B4-BE49-F238E27FC236}">
                <a16:creationId xmlns:a16="http://schemas.microsoft.com/office/drawing/2014/main" id="{693AAD9A-EAF8-4067-9B73-6377A869C72B}"/>
              </a:ext>
            </a:extLst>
          </p:cNvPr>
          <p:cNvSpPr>
            <a:spLocks noGrp="1"/>
          </p:cNvSpPr>
          <p:nvPr>
            <p:ph idx="1"/>
          </p:nvPr>
        </p:nvSpPr>
        <p:spPr/>
        <p:txBody>
          <a:bodyPr>
            <a:normAutofit lnSpcReduction="10000"/>
          </a:bodyPr>
          <a:lstStyle/>
          <a:p>
            <a:r>
              <a:rPr lang="en-US" sz="2000" b="0" dirty="0"/>
              <a:t>A Blue-Green deployment method is one in which the old and new instances of an application or microservice run in parallel in production at the same time, with a load balancer automatically switching traffic from the older to the newer version.</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r>
              <a:rPr lang="en-US" sz="2000" b="0" dirty="0"/>
              <a:t>The plan is to keep the previous version as a backup and run it alongside the new version at all times.</a:t>
            </a:r>
          </a:p>
        </p:txBody>
      </p:sp>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pic>
        <p:nvPicPr>
          <p:cNvPr id="2050" name="Picture 2" descr="Blue Green Strategy">
            <a:extLst>
              <a:ext uri="{FF2B5EF4-FFF2-40B4-BE49-F238E27FC236}">
                <a16:creationId xmlns:a16="http://schemas.microsoft.com/office/drawing/2014/main" id="{AC935DE2-50EA-4F8A-993B-55C5E6A7CA0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00638" y="2433386"/>
            <a:ext cx="4455755" cy="2506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768265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Blue-Green Deployment Strategy</a:t>
            </a:r>
          </a:p>
        </p:txBody>
      </p:sp>
      <p:graphicFrame>
        <p:nvGraphicFramePr>
          <p:cNvPr id="4" name="Table 5">
            <a:extLst>
              <a:ext uri="{FF2B5EF4-FFF2-40B4-BE49-F238E27FC236}">
                <a16:creationId xmlns:a16="http://schemas.microsoft.com/office/drawing/2014/main" id="{B379A0E4-50FE-4EC2-9D82-200C76FD6745}"/>
              </a:ext>
            </a:extLst>
          </p:cNvPr>
          <p:cNvGraphicFramePr>
            <a:graphicFrameLocks noGrp="1"/>
          </p:cNvGraphicFramePr>
          <p:nvPr>
            <p:ph idx="1"/>
            <p:extLst>
              <p:ext uri="{D42A27DB-BD31-4B8C-83A1-F6EECF244321}">
                <p14:modId xmlns:p14="http://schemas.microsoft.com/office/powerpoint/2010/main" val="1231271219"/>
              </p:ext>
            </p:extLst>
          </p:nvPr>
        </p:nvGraphicFramePr>
        <p:xfrm>
          <a:off x="628650" y="1300163"/>
          <a:ext cx="7886700" cy="210820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4076705982"/>
                    </a:ext>
                  </a:extLst>
                </a:gridCol>
                <a:gridCol w="3943350">
                  <a:extLst>
                    <a:ext uri="{9D8B030D-6E8A-4147-A177-3AD203B41FA5}">
                      <a16:colId xmlns:a16="http://schemas.microsoft.com/office/drawing/2014/main" val="2656578647"/>
                    </a:ext>
                  </a:extLst>
                </a:gridCol>
              </a:tblGrid>
              <a:tr h="370840">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2405450454"/>
                  </a:ext>
                </a:extLst>
              </a:tr>
              <a:tr h="370840">
                <a:tc>
                  <a:txBody>
                    <a:bodyPr/>
                    <a:lstStyle/>
                    <a:p>
                      <a:pPr marL="342900" indent="-342900">
                        <a:buFont typeface="+mj-lt"/>
                        <a:buAutoNum type="arabicParenR"/>
                      </a:pPr>
                      <a:r>
                        <a:rPr lang="en-US" dirty="0"/>
                        <a:t>Instant rollback feature.</a:t>
                      </a:r>
                    </a:p>
                    <a:p>
                      <a:pPr marL="342900" indent="-342900">
                        <a:buFont typeface="+mj-lt"/>
                        <a:buAutoNum type="arabicParenR"/>
                      </a:pPr>
                      <a:endParaRPr lang="en-US" dirty="0"/>
                    </a:p>
                    <a:p>
                      <a:pPr marL="342900" indent="-342900">
                        <a:buFont typeface="+mj-lt"/>
                        <a:buAutoNum type="arabicParenR"/>
                      </a:pPr>
                      <a:r>
                        <a:rPr lang="en-US" dirty="0"/>
                        <a:t>There are no clients using a different version of the application at any one time. No version issues.</a:t>
                      </a:r>
                    </a:p>
                  </a:txBody>
                  <a:tcPr/>
                </a:tc>
                <a:tc>
                  <a:txBody>
                    <a:bodyPr/>
                    <a:lstStyle/>
                    <a:p>
                      <a:pPr marL="342900" indent="-342900">
                        <a:buFont typeface="+mj-lt"/>
                        <a:buAutoNum type="arabicParenR"/>
                      </a:pPr>
                      <a:r>
                        <a:rPr lang="en-US" dirty="0"/>
                        <a:t>High Infrastructure Costs</a:t>
                      </a:r>
                    </a:p>
                    <a:p>
                      <a:pPr marL="342900" indent="-342900">
                        <a:buFont typeface="+mj-lt"/>
                        <a:buAutoNum type="arabicParenR"/>
                      </a:pPr>
                      <a:endParaRPr lang="en-US" dirty="0"/>
                    </a:p>
                    <a:p>
                      <a:pPr marL="342900" indent="-342900">
                        <a:buFont typeface="+mj-lt"/>
                        <a:buAutoNum type="arabicParenR"/>
                      </a:pPr>
                      <a:r>
                        <a:rPr lang="en-US" dirty="0"/>
                        <a:t>With this method, small update rollouts may not be cost-effective.</a:t>
                      </a:r>
                    </a:p>
                  </a:txBody>
                  <a:tcPr/>
                </a:tc>
                <a:extLst>
                  <a:ext uri="{0D108BD9-81ED-4DB2-BD59-A6C34878D82A}">
                    <a16:rowId xmlns:a16="http://schemas.microsoft.com/office/drawing/2014/main" val="1181983851"/>
                  </a:ext>
                </a:extLst>
              </a:tr>
            </a:tbl>
          </a:graphicData>
        </a:graphic>
      </p:graphicFrame>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spTree>
    <p:extLst>
      <p:ext uri="{BB962C8B-B14F-4D97-AF65-F5344CB8AC3E}">
        <p14:creationId xmlns:p14="http://schemas.microsoft.com/office/powerpoint/2010/main" val="46706891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Recreate Deployment Strategy</a:t>
            </a:r>
          </a:p>
        </p:txBody>
      </p:sp>
      <p:sp>
        <p:nvSpPr>
          <p:cNvPr id="3" name="Content Placeholder 2">
            <a:extLst>
              <a:ext uri="{FF2B5EF4-FFF2-40B4-BE49-F238E27FC236}">
                <a16:creationId xmlns:a16="http://schemas.microsoft.com/office/drawing/2014/main" id="{693AAD9A-EAF8-4067-9B73-6377A869C72B}"/>
              </a:ext>
            </a:extLst>
          </p:cNvPr>
          <p:cNvSpPr>
            <a:spLocks noGrp="1"/>
          </p:cNvSpPr>
          <p:nvPr>
            <p:ph idx="1"/>
          </p:nvPr>
        </p:nvSpPr>
        <p:spPr/>
        <p:txBody>
          <a:bodyPr>
            <a:normAutofit/>
          </a:bodyPr>
          <a:lstStyle/>
          <a:p>
            <a:r>
              <a:rPr lang="en-US" sz="2000" b="0" dirty="0"/>
              <a:t>The Recreate deployment technique is a basic deployment approach in which the older version must be shut down before the newer version can be deployed.</a:t>
            </a:r>
          </a:p>
          <a:p>
            <a:endParaRPr lang="en-US" sz="2000" b="0" dirty="0"/>
          </a:p>
          <a:p>
            <a:endParaRPr lang="en-US" sz="2000" b="0" dirty="0"/>
          </a:p>
          <a:p>
            <a:endParaRPr lang="en-US" sz="2000" b="0" dirty="0"/>
          </a:p>
          <a:p>
            <a:endParaRPr lang="en-US" sz="2000" b="0" dirty="0"/>
          </a:p>
          <a:p>
            <a:endParaRPr lang="en-US" sz="2000" b="0" dirty="0"/>
          </a:p>
          <a:p>
            <a:endParaRPr lang="en-US" sz="2000" b="0" dirty="0"/>
          </a:p>
          <a:p>
            <a:endParaRPr lang="en-US" sz="2000" b="0" dirty="0"/>
          </a:p>
          <a:p>
            <a:r>
              <a:rPr lang="en-US" sz="2000" b="0" dirty="0"/>
              <a:t>After shutting down, it delete the outdated version and deploy the updated version.</a:t>
            </a:r>
          </a:p>
        </p:txBody>
      </p:sp>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pic>
        <p:nvPicPr>
          <p:cNvPr id="3074" name="Picture 2" descr="Recreate Strategy">
            <a:extLst>
              <a:ext uri="{FF2B5EF4-FFF2-40B4-BE49-F238E27FC236}">
                <a16:creationId xmlns:a16="http://schemas.microsoft.com/office/drawing/2014/main" id="{A0A7F06E-1106-4BED-88B5-B375EEAA348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587590" y="2276061"/>
            <a:ext cx="4823790" cy="27133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713026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Recreate Deployment Strategy</a:t>
            </a:r>
          </a:p>
        </p:txBody>
      </p:sp>
      <p:graphicFrame>
        <p:nvGraphicFramePr>
          <p:cNvPr id="4" name="Table 5">
            <a:extLst>
              <a:ext uri="{FF2B5EF4-FFF2-40B4-BE49-F238E27FC236}">
                <a16:creationId xmlns:a16="http://schemas.microsoft.com/office/drawing/2014/main" id="{B379A0E4-50FE-4EC2-9D82-200C76FD6745}"/>
              </a:ext>
            </a:extLst>
          </p:cNvPr>
          <p:cNvGraphicFramePr>
            <a:graphicFrameLocks noGrp="1"/>
          </p:cNvGraphicFramePr>
          <p:nvPr>
            <p:ph idx="1"/>
            <p:extLst>
              <p:ext uri="{D42A27DB-BD31-4B8C-83A1-F6EECF244321}">
                <p14:modId xmlns:p14="http://schemas.microsoft.com/office/powerpoint/2010/main" val="577134284"/>
              </p:ext>
            </p:extLst>
          </p:nvPr>
        </p:nvGraphicFramePr>
        <p:xfrm>
          <a:off x="628650" y="1300163"/>
          <a:ext cx="7886700" cy="265684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4076705982"/>
                    </a:ext>
                  </a:extLst>
                </a:gridCol>
                <a:gridCol w="3943350">
                  <a:extLst>
                    <a:ext uri="{9D8B030D-6E8A-4147-A177-3AD203B41FA5}">
                      <a16:colId xmlns:a16="http://schemas.microsoft.com/office/drawing/2014/main" val="2656578647"/>
                    </a:ext>
                  </a:extLst>
                </a:gridCol>
              </a:tblGrid>
              <a:tr h="370840">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2405450454"/>
                  </a:ext>
                </a:extLst>
              </a:tr>
              <a:tr h="370840">
                <a:tc>
                  <a:txBody>
                    <a:bodyPr/>
                    <a:lstStyle/>
                    <a:p>
                      <a:pPr marL="342900" indent="-342900">
                        <a:buFont typeface="+mj-lt"/>
                        <a:buAutoNum type="arabicParenR"/>
                      </a:pPr>
                      <a:r>
                        <a:rPr lang="en-US" dirty="0"/>
                        <a:t>Simple to set up.</a:t>
                      </a:r>
                    </a:p>
                    <a:p>
                      <a:pPr marL="342900" indent="-342900">
                        <a:buFont typeface="+mj-lt"/>
                        <a:buAutoNum type="arabicParenR"/>
                      </a:pPr>
                      <a:endParaRPr lang="en-US" dirty="0"/>
                    </a:p>
                    <a:p>
                      <a:pPr marL="342900" indent="-342900">
                        <a:buFont typeface="+mj-lt"/>
                        <a:buAutoNum type="arabicParenR"/>
                      </a:pPr>
                      <a:r>
                        <a:rPr lang="en-US" dirty="0"/>
                        <a:t>It is not necessary to keep a N+1 database schema and application compatibility.</a:t>
                      </a:r>
                    </a:p>
                    <a:p>
                      <a:pPr marL="342900" indent="-342900">
                        <a:buFont typeface="+mj-lt"/>
                        <a:buAutoNum type="arabicParenR"/>
                      </a:pPr>
                      <a:endParaRPr lang="en-US" dirty="0"/>
                    </a:p>
                    <a:p>
                      <a:pPr marL="342900" indent="-342900">
                        <a:buFont typeface="+mj-lt"/>
                        <a:buAutoNum type="arabicParenR"/>
                      </a:pPr>
                      <a:r>
                        <a:rPr lang="en-US" dirty="0"/>
                        <a:t>Without the need of a load balancer.</a:t>
                      </a:r>
                    </a:p>
                  </a:txBody>
                  <a:tcPr/>
                </a:tc>
                <a:tc>
                  <a:txBody>
                    <a:bodyPr/>
                    <a:lstStyle/>
                    <a:p>
                      <a:pPr marL="342900" indent="-342900">
                        <a:buFont typeface="+mj-lt"/>
                        <a:buAutoNum type="arabicParenR"/>
                      </a:pPr>
                      <a:r>
                        <a:rPr lang="en-US" dirty="0"/>
                        <a:t>Reboot and disk write speeds will have a significant impact on downtime.</a:t>
                      </a:r>
                    </a:p>
                    <a:p>
                      <a:pPr marL="342900" indent="-342900">
                        <a:buFont typeface="+mj-lt"/>
                        <a:buAutoNum type="arabicParenR"/>
                      </a:pPr>
                      <a:endParaRPr lang="en-US" dirty="0"/>
                    </a:p>
                    <a:p>
                      <a:pPr marL="342900" indent="-342900">
                        <a:buFont typeface="+mj-lt"/>
                        <a:buAutoNum type="arabicParenR"/>
                      </a:pPr>
                      <a:r>
                        <a:rPr lang="en-US" dirty="0"/>
                        <a:t>Users will be affected for a long period.</a:t>
                      </a:r>
                    </a:p>
                  </a:txBody>
                  <a:tcPr/>
                </a:tc>
                <a:extLst>
                  <a:ext uri="{0D108BD9-81ED-4DB2-BD59-A6C34878D82A}">
                    <a16:rowId xmlns:a16="http://schemas.microsoft.com/office/drawing/2014/main" val="1181983851"/>
                  </a:ext>
                </a:extLst>
              </a:tr>
            </a:tbl>
          </a:graphicData>
        </a:graphic>
      </p:graphicFrame>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spTree>
    <p:extLst>
      <p:ext uri="{BB962C8B-B14F-4D97-AF65-F5344CB8AC3E}">
        <p14:creationId xmlns:p14="http://schemas.microsoft.com/office/powerpoint/2010/main" val="276670835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Shadow Deployment Strategy</a:t>
            </a:r>
          </a:p>
        </p:txBody>
      </p:sp>
      <p:sp>
        <p:nvSpPr>
          <p:cNvPr id="3" name="Content Placeholder 2">
            <a:extLst>
              <a:ext uri="{FF2B5EF4-FFF2-40B4-BE49-F238E27FC236}">
                <a16:creationId xmlns:a16="http://schemas.microsoft.com/office/drawing/2014/main" id="{693AAD9A-EAF8-4067-9B73-6377A869C72B}"/>
              </a:ext>
            </a:extLst>
          </p:cNvPr>
          <p:cNvSpPr>
            <a:spLocks noGrp="1"/>
          </p:cNvSpPr>
          <p:nvPr>
            <p:ph idx="1"/>
          </p:nvPr>
        </p:nvSpPr>
        <p:spPr/>
        <p:txBody>
          <a:bodyPr>
            <a:normAutofit lnSpcReduction="10000"/>
          </a:bodyPr>
          <a:lstStyle/>
          <a:p>
            <a:r>
              <a:rPr lang="en-US" sz="2000" b="0" dirty="0"/>
              <a:t>A shadow deployment approach is one in which the new version is available alongside the old version in anticipation, but traffic to the older version is copied or forked to the new version for production testing. Following satisfactory traffic and load testing, the latest version is deployed out.</a:t>
            </a:r>
          </a:p>
          <a:p>
            <a:endParaRPr lang="en-US" sz="2000" b="0" dirty="0"/>
          </a:p>
          <a:p>
            <a:endParaRPr lang="en-US" sz="2000" b="0" dirty="0"/>
          </a:p>
          <a:p>
            <a:endParaRPr lang="en-US" sz="2000" b="0" dirty="0"/>
          </a:p>
          <a:p>
            <a:endParaRPr lang="en-US" sz="2000" b="0" dirty="0"/>
          </a:p>
          <a:p>
            <a:endParaRPr lang="en-US" sz="2000" b="0" dirty="0"/>
          </a:p>
          <a:p>
            <a:endParaRPr lang="en-US" sz="2000" b="0" dirty="0"/>
          </a:p>
          <a:p>
            <a:r>
              <a:rPr lang="en-US" sz="2000" b="0" dirty="0"/>
              <a:t>It runs a simulated application in parallel with the real one. For performance testing in a real-world setting, the dummy application receives a copy of the actual production traffic.</a:t>
            </a:r>
          </a:p>
        </p:txBody>
      </p:sp>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pic>
        <p:nvPicPr>
          <p:cNvPr id="4098" name="Picture 2" descr="Advanced Deployment Shadow Strategy">
            <a:extLst>
              <a:ext uri="{FF2B5EF4-FFF2-40B4-BE49-F238E27FC236}">
                <a16:creationId xmlns:a16="http://schemas.microsoft.com/office/drawing/2014/main" id="{7CDACE00-97A6-4BE8-ADE4-F66DA1F12CA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081130" y="2627657"/>
            <a:ext cx="3756992" cy="21133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7926620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Shadow Deployment Strategy</a:t>
            </a:r>
          </a:p>
        </p:txBody>
      </p:sp>
      <p:graphicFrame>
        <p:nvGraphicFramePr>
          <p:cNvPr id="4" name="Table 5">
            <a:extLst>
              <a:ext uri="{FF2B5EF4-FFF2-40B4-BE49-F238E27FC236}">
                <a16:creationId xmlns:a16="http://schemas.microsoft.com/office/drawing/2014/main" id="{B379A0E4-50FE-4EC2-9D82-200C76FD6745}"/>
              </a:ext>
            </a:extLst>
          </p:cNvPr>
          <p:cNvGraphicFramePr>
            <a:graphicFrameLocks noGrp="1"/>
          </p:cNvGraphicFramePr>
          <p:nvPr>
            <p:ph idx="1"/>
            <p:extLst>
              <p:ext uri="{D42A27DB-BD31-4B8C-83A1-F6EECF244321}">
                <p14:modId xmlns:p14="http://schemas.microsoft.com/office/powerpoint/2010/main" val="3115254030"/>
              </p:ext>
            </p:extLst>
          </p:nvPr>
        </p:nvGraphicFramePr>
        <p:xfrm>
          <a:off x="628650" y="1300163"/>
          <a:ext cx="7886700" cy="457708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4076705982"/>
                    </a:ext>
                  </a:extLst>
                </a:gridCol>
                <a:gridCol w="3943350">
                  <a:extLst>
                    <a:ext uri="{9D8B030D-6E8A-4147-A177-3AD203B41FA5}">
                      <a16:colId xmlns:a16="http://schemas.microsoft.com/office/drawing/2014/main" val="2656578647"/>
                    </a:ext>
                  </a:extLst>
                </a:gridCol>
              </a:tblGrid>
              <a:tr h="370840">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2405450454"/>
                  </a:ext>
                </a:extLst>
              </a:tr>
              <a:tr h="370840">
                <a:tc>
                  <a:txBody>
                    <a:bodyPr/>
                    <a:lstStyle/>
                    <a:p>
                      <a:pPr marL="342900" indent="-342900">
                        <a:buFont typeface="+mj-lt"/>
                        <a:buAutoNum type="arabicParenR"/>
                      </a:pPr>
                      <a:r>
                        <a:rPr lang="en-US" dirty="0"/>
                        <a:t>The accuracy of the performance and stability testing is very high.</a:t>
                      </a:r>
                    </a:p>
                  </a:txBody>
                  <a:tcPr/>
                </a:tc>
                <a:tc>
                  <a:txBody>
                    <a:bodyPr/>
                    <a:lstStyle/>
                    <a:p>
                      <a:pPr marL="342900" indent="-342900">
                        <a:buFont typeface="+mj-lt"/>
                        <a:buAutoNum type="arabicParenR"/>
                      </a:pPr>
                      <a:r>
                        <a:rPr lang="en-US" dirty="0"/>
                        <a:t>It has high infrastructural expenses.</a:t>
                      </a:r>
                    </a:p>
                    <a:p>
                      <a:pPr marL="342900" indent="-342900">
                        <a:buFont typeface="+mj-lt"/>
                        <a:buAutoNum type="arabicParenR"/>
                      </a:pPr>
                      <a:endParaRPr lang="en-US" dirty="0"/>
                    </a:p>
                    <a:p>
                      <a:pPr marL="342900" indent="-342900">
                        <a:buFont typeface="+mj-lt"/>
                        <a:buAutoNum type="arabicParenR"/>
                      </a:pPr>
                      <a:r>
                        <a:rPr lang="en-US" dirty="0"/>
                        <a:t>It needs to be able to scale infrastructure quickly in response to demand.</a:t>
                      </a:r>
                    </a:p>
                    <a:p>
                      <a:pPr marL="342900" indent="-342900">
                        <a:buFont typeface="+mj-lt"/>
                        <a:buAutoNum type="arabicParenR"/>
                      </a:pPr>
                      <a:endParaRPr lang="en-US" dirty="0"/>
                    </a:p>
                    <a:p>
                      <a:pPr marL="342900" indent="-342900">
                        <a:buFont typeface="+mj-lt"/>
                        <a:buAutoNum type="arabicParenR"/>
                      </a:pPr>
                      <a:r>
                        <a:rPr lang="en-US" dirty="0"/>
                        <a:t>Some services, such as payment gateways, will have to be mocked.</a:t>
                      </a:r>
                    </a:p>
                    <a:p>
                      <a:pPr marL="342900" indent="-342900">
                        <a:buFont typeface="+mj-lt"/>
                        <a:buAutoNum type="arabicParenR"/>
                      </a:pPr>
                      <a:endParaRPr lang="en-US" dirty="0"/>
                    </a:p>
                    <a:p>
                      <a:pPr marL="342900" indent="-342900">
                        <a:buFont typeface="+mj-lt"/>
                        <a:buAutoNum type="arabicParenR"/>
                      </a:pPr>
                      <a:r>
                        <a:rPr lang="en-US" dirty="0"/>
                        <a:t>The entire setup will be difficult.</a:t>
                      </a:r>
                    </a:p>
                    <a:p>
                      <a:pPr marL="342900" indent="-342900">
                        <a:buFont typeface="+mj-lt"/>
                        <a:buAutoNum type="arabicParenR"/>
                      </a:pPr>
                      <a:endParaRPr lang="en-US" dirty="0"/>
                    </a:p>
                    <a:p>
                      <a:pPr marL="342900" indent="-342900">
                        <a:buFont typeface="+mj-lt"/>
                        <a:buAutoNum type="arabicParenR"/>
                      </a:pPr>
                      <a:r>
                        <a:rPr lang="en-US" dirty="0"/>
                        <a:t>It does not offer a reliable test of user behavior.</a:t>
                      </a:r>
                    </a:p>
                  </a:txBody>
                  <a:tcPr/>
                </a:tc>
                <a:extLst>
                  <a:ext uri="{0D108BD9-81ED-4DB2-BD59-A6C34878D82A}">
                    <a16:rowId xmlns:a16="http://schemas.microsoft.com/office/drawing/2014/main" val="1181983851"/>
                  </a:ext>
                </a:extLst>
              </a:tr>
            </a:tbl>
          </a:graphicData>
        </a:graphic>
      </p:graphicFrame>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spTree>
    <p:extLst>
      <p:ext uri="{BB962C8B-B14F-4D97-AF65-F5344CB8AC3E}">
        <p14:creationId xmlns:p14="http://schemas.microsoft.com/office/powerpoint/2010/main" val="3909324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A/B Testing Deployment Strategy</a:t>
            </a:r>
          </a:p>
        </p:txBody>
      </p:sp>
      <p:sp>
        <p:nvSpPr>
          <p:cNvPr id="3" name="Content Placeholder 2">
            <a:extLst>
              <a:ext uri="{FF2B5EF4-FFF2-40B4-BE49-F238E27FC236}">
                <a16:creationId xmlns:a16="http://schemas.microsoft.com/office/drawing/2014/main" id="{693AAD9A-EAF8-4067-9B73-6377A869C72B}"/>
              </a:ext>
            </a:extLst>
          </p:cNvPr>
          <p:cNvSpPr>
            <a:spLocks noGrp="1"/>
          </p:cNvSpPr>
          <p:nvPr>
            <p:ph idx="1"/>
          </p:nvPr>
        </p:nvSpPr>
        <p:spPr/>
        <p:txBody>
          <a:bodyPr>
            <a:normAutofit lnSpcReduction="10000"/>
          </a:bodyPr>
          <a:lstStyle/>
          <a:p>
            <a:r>
              <a:rPr lang="en-US" sz="2000" b="0" dirty="0"/>
              <a:t>The rollout or rollback of an A/B testing deployment plan is based on real-world statistical data. It entails sending a subset of people to a new feature or capability under certain circumstances, then obtaining data about this group of users to compare to the overall average of the previous version.</a:t>
            </a:r>
          </a:p>
          <a:p>
            <a:endParaRPr lang="en-US" sz="2000" b="0" dirty="0"/>
          </a:p>
          <a:p>
            <a:endParaRPr lang="en-US" sz="2000" b="0" dirty="0"/>
          </a:p>
          <a:p>
            <a:endParaRPr lang="en-US" sz="2000" b="0" dirty="0"/>
          </a:p>
          <a:p>
            <a:endParaRPr lang="en-US" sz="2000" b="0" dirty="0"/>
          </a:p>
          <a:p>
            <a:endParaRPr lang="en-US" sz="2000" b="0" dirty="0"/>
          </a:p>
          <a:p>
            <a:endParaRPr lang="en-US" sz="2000" b="0" dirty="0"/>
          </a:p>
          <a:p>
            <a:r>
              <a:rPr lang="en-US" sz="2000" b="0" dirty="0"/>
              <a:t>Test the new functionality with a specific group of users (not at random), based on common user characteristics such as region or device type.</a:t>
            </a:r>
          </a:p>
          <a:p>
            <a:endParaRPr lang="en-US" sz="2000" b="0" dirty="0"/>
          </a:p>
          <a:p>
            <a:endParaRPr lang="en-US" sz="2000" b="0" dirty="0"/>
          </a:p>
          <a:p>
            <a:endParaRPr lang="en-US" sz="2000" b="0" dirty="0"/>
          </a:p>
        </p:txBody>
      </p:sp>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pic>
        <p:nvPicPr>
          <p:cNvPr id="5122" name="Picture 2" descr="AB Strategy">
            <a:extLst>
              <a:ext uri="{FF2B5EF4-FFF2-40B4-BE49-F238E27FC236}">
                <a16:creationId xmlns:a16="http://schemas.microsoft.com/office/drawing/2014/main" id="{BF39C774-EE4D-4454-840D-58DEB3C6BB5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816314" y="2932044"/>
            <a:ext cx="3285255" cy="1848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818360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A/B Testing Deployment Strategy</a:t>
            </a:r>
          </a:p>
        </p:txBody>
      </p:sp>
      <p:graphicFrame>
        <p:nvGraphicFramePr>
          <p:cNvPr id="4" name="Table 5">
            <a:extLst>
              <a:ext uri="{FF2B5EF4-FFF2-40B4-BE49-F238E27FC236}">
                <a16:creationId xmlns:a16="http://schemas.microsoft.com/office/drawing/2014/main" id="{B379A0E4-50FE-4EC2-9D82-200C76FD6745}"/>
              </a:ext>
            </a:extLst>
          </p:cNvPr>
          <p:cNvGraphicFramePr>
            <a:graphicFrameLocks noGrp="1"/>
          </p:cNvGraphicFramePr>
          <p:nvPr>
            <p:ph idx="1"/>
            <p:extLst>
              <p:ext uri="{D42A27DB-BD31-4B8C-83A1-F6EECF244321}">
                <p14:modId xmlns:p14="http://schemas.microsoft.com/office/powerpoint/2010/main" val="1687845760"/>
              </p:ext>
            </p:extLst>
          </p:nvPr>
        </p:nvGraphicFramePr>
        <p:xfrm>
          <a:off x="628650" y="1300163"/>
          <a:ext cx="7886700" cy="2931160"/>
        </p:xfrm>
        <a:graphic>
          <a:graphicData uri="http://schemas.openxmlformats.org/drawingml/2006/table">
            <a:tbl>
              <a:tblPr firstRow="1" bandRow="1">
                <a:tableStyleId>{5C22544A-7EE6-4342-B048-85BDC9FD1C3A}</a:tableStyleId>
              </a:tblPr>
              <a:tblGrid>
                <a:gridCol w="3943350">
                  <a:extLst>
                    <a:ext uri="{9D8B030D-6E8A-4147-A177-3AD203B41FA5}">
                      <a16:colId xmlns:a16="http://schemas.microsoft.com/office/drawing/2014/main" val="4076705982"/>
                    </a:ext>
                  </a:extLst>
                </a:gridCol>
                <a:gridCol w="3943350">
                  <a:extLst>
                    <a:ext uri="{9D8B030D-6E8A-4147-A177-3AD203B41FA5}">
                      <a16:colId xmlns:a16="http://schemas.microsoft.com/office/drawing/2014/main" val="2656578647"/>
                    </a:ext>
                  </a:extLst>
                </a:gridCol>
              </a:tblGrid>
              <a:tr h="370840">
                <a:tc>
                  <a:txBody>
                    <a:bodyPr/>
                    <a:lstStyle/>
                    <a:p>
                      <a:r>
                        <a:rPr lang="en-US" dirty="0"/>
                        <a:t>Advantages</a:t>
                      </a:r>
                    </a:p>
                  </a:txBody>
                  <a:tcPr/>
                </a:tc>
                <a:tc>
                  <a:txBody>
                    <a:bodyPr/>
                    <a:lstStyle/>
                    <a:p>
                      <a:r>
                        <a:rPr lang="en-US" dirty="0"/>
                        <a:t>Disadvantages</a:t>
                      </a:r>
                    </a:p>
                  </a:txBody>
                  <a:tcPr/>
                </a:tc>
                <a:extLst>
                  <a:ext uri="{0D108BD9-81ED-4DB2-BD59-A6C34878D82A}">
                    <a16:rowId xmlns:a16="http://schemas.microsoft.com/office/drawing/2014/main" val="2405450454"/>
                  </a:ext>
                </a:extLst>
              </a:tr>
              <a:tr h="370840">
                <a:tc>
                  <a:txBody>
                    <a:bodyPr/>
                    <a:lstStyle/>
                    <a:p>
                      <a:pPr marL="342900" indent="-342900">
                        <a:buFont typeface="+mj-lt"/>
                        <a:buAutoNum type="arabicParenR"/>
                      </a:pPr>
                      <a:r>
                        <a:rPr lang="en-US" dirty="0"/>
                        <a:t>It runs numerous AB tests in parallel, so it can test multiple versions at the same time.</a:t>
                      </a:r>
                    </a:p>
                    <a:p>
                      <a:pPr marL="342900" indent="-342900">
                        <a:buFont typeface="+mj-lt"/>
                        <a:buAutoNum type="arabicParenR"/>
                      </a:pPr>
                      <a:endParaRPr lang="en-US" dirty="0"/>
                    </a:p>
                    <a:p>
                      <a:pPr marL="342900" indent="-342900">
                        <a:buFont typeface="+mj-lt"/>
                        <a:buAutoNum type="arabicParenR"/>
                      </a:pPr>
                      <a:r>
                        <a:rPr lang="en-US" dirty="0"/>
                        <a:t>It makes decisions using real-world statistical data.</a:t>
                      </a:r>
                    </a:p>
                    <a:p>
                      <a:pPr marL="342900" indent="-342900">
                        <a:buFont typeface="+mj-lt"/>
                        <a:buAutoNum type="arabicParenR"/>
                      </a:pPr>
                      <a:endParaRPr lang="en-US" dirty="0"/>
                    </a:p>
                    <a:p>
                      <a:pPr marL="342900" indent="-342900">
                        <a:buFont typeface="+mj-lt"/>
                        <a:buAutoNum type="arabicParenR"/>
                      </a:pPr>
                      <a:r>
                        <a:rPr lang="en-US" dirty="0"/>
                        <a:t>It does a thorough analysis of user behavior.</a:t>
                      </a:r>
                    </a:p>
                  </a:txBody>
                  <a:tcPr/>
                </a:tc>
                <a:tc>
                  <a:txBody>
                    <a:bodyPr/>
                    <a:lstStyle/>
                    <a:p>
                      <a:pPr marL="342900" indent="-342900">
                        <a:buFont typeface="+mj-lt"/>
                        <a:buAutoNum type="arabicParenR"/>
                      </a:pPr>
                      <a:r>
                        <a:rPr lang="en-US" dirty="0"/>
                        <a:t>It necessitates the use of a costly and clever load balancer.</a:t>
                      </a:r>
                    </a:p>
                    <a:p>
                      <a:pPr marL="342900" indent="-342900">
                        <a:buFont typeface="+mj-lt"/>
                        <a:buAutoNum type="arabicParenR"/>
                      </a:pPr>
                      <a:endParaRPr lang="en-US" dirty="0"/>
                    </a:p>
                    <a:p>
                      <a:pPr marL="342900" indent="-342900">
                        <a:buFont typeface="+mj-lt"/>
                        <a:buAutoNum type="arabicParenR"/>
                      </a:pPr>
                      <a:r>
                        <a:rPr lang="en-US" dirty="0"/>
                        <a:t>In comparison to other tactics, the process is extremely complex.</a:t>
                      </a:r>
                    </a:p>
                  </a:txBody>
                  <a:tcPr/>
                </a:tc>
                <a:extLst>
                  <a:ext uri="{0D108BD9-81ED-4DB2-BD59-A6C34878D82A}">
                    <a16:rowId xmlns:a16="http://schemas.microsoft.com/office/drawing/2014/main" val="1181983851"/>
                  </a:ext>
                </a:extLst>
              </a:tr>
            </a:tbl>
          </a:graphicData>
        </a:graphic>
      </p:graphicFrame>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spTree>
    <p:extLst>
      <p:ext uri="{BB962C8B-B14F-4D97-AF65-F5344CB8AC3E}">
        <p14:creationId xmlns:p14="http://schemas.microsoft.com/office/powerpoint/2010/main" val="29841080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FD654DEF-BE25-45AF-9FD5-BDF35E46D8EE}"/>
              </a:ext>
            </a:extLst>
          </p:cNvPr>
          <p:cNvSpPr>
            <a:spLocks noGrp="1"/>
          </p:cNvSpPr>
          <p:nvPr>
            <p:ph type="title"/>
          </p:nvPr>
        </p:nvSpPr>
        <p:spPr/>
        <p:txBody>
          <a:bodyPr>
            <a:normAutofit fontScale="90000"/>
          </a:bodyPr>
          <a:lstStyle/>
          <a:p>
            <a:r>
              <a:rPr lang="en-US" dirty="0"/>
              <a:t>Learning Objectives</a:t>
            </a:r>
            <a:endParaRPr lang="en-SG" dirty="0"/>
          </a:p>
        </p:txBody>
      </p:sp>
      <p:sp>
        <p:nvSpPr>
          <p:cNvPr id="6" name="Content Placeholder 5">
            <a:extLst>
              <a:ext uri="{FF2B5EF4-FFF2-40B4-BE49-F238E27FC236}">
                <a16:creationId xmlns:a16="http://schemas.microsoft.com/office/drawing/2014/main" id="{7FBE4359-A5A5-4491-BA31-0DCA47C76796}"/>
              </a:ext>
            </a:extLst>
          </p:cNvPr>
          <p:cNvSpPr>
            <a:spLocks noGrp="1"/>
          </p:cNvSpPr>
          <p:nvPr>
            <p:ph idx="1"/>
          </p:nvPr>
        </p:nvSpPr>
        <p:spPr>
          <a:xfrm>
            <a:off x="628650" y="2249424"/>
            <a:ext cx="7886700" cy="3586880"/>
          </a:xfrm>
        </p:spPr>
        <p:txBody>
          <a:bodyPr/>
          <a:lstStyle/>
          <a:p>
            <a:pPr lvl="0"/>
            <a:r>
              <a:rPr lang="en-US" dirty="0"/>
              <a:t>Describe focuses of Deploy Phase</a:t>
            </a:r>
          </a:p>
          <a:p>
            <a:pPr lvl="0"/>
            <a:r>
              <a:rPr lang="en-US" dirty="0"/>
              <a:t>Describe overview of Deploy Phase</a:t>
            </a:r>
          </a:p>
          <a:p>
            <a:pPr lvl="0"/>
            <a:r>
              <a:rPr lang="en-US" dirty="0"/>
              <a:t>Identify considerations in Deploy management</a:t>
            </a:r>
          </a:p>
          <a:p>
            <a:pPr lvl="0"/>
            <a:r>
              <a:rPr lang="en-US" dirty="0"/>
              <a:t>Identify tools for Deploy Phase</a:t>
            </a:r>
          </a:p>
          <a:p>
            <a:pPr marL="0" lvl="0" indent="0">
              <a:buNone/>
            </a:pPr>
            <a:endParaRPr lang="en-US" dirty="0"/>
          </a:p>
        </p:txBody>
      </p:sp>
    </p:spTree>
    <p:extLst>
      <p:ext uri="{BB962C8B-B14F-4D97-AF65-F5344CB8AC3E}">
        <p14:creationId xmlns:p14="http://schemas.microsoft.com/office/powerpoint/2010/main" val="377051733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5A3EFE-8CCF-46FB-981C-9EBC54749298}"/>
              </a:ext>
            </a:extLst>
          </p:cNvPr>
          <p:cNvSpPr>
            <a:spLocks noGrp="1"/>
          </p:cNvSpPr>
          <p:nvPr>
            <p:ph type="title"/>
          </p:nvPr>
        </p:nvSpPr>
        <p:spPr/>
        <p:txBody>
          <a:bodyPr>
            <a:normAutofit fontScale="90000"/>
          </a:bodyPr>
          <a:lstStyle/>
          <a:p>
            <a:r>
              <a:rPr lang="en-US" dirty="0"/>
              <a:t>Tools for Deploy Phase</a:t>
            </a:r>
          </a:p>
        </p:txBody>
      </p:sp>
      <p:sp>
        <p:nvSpPr>
          <p:cNvPr id="3" name="Content Placeholder 2">
            <a:extLst>
              <a:ext uri="{FF2B5EF4-FFF2-40B4-BE49-F238E27FC236}">
                <a16:creationId xmlns:a16="http://schemas.microsoft.com/office/drawing/2014/main" id="{19CA7E57-F3EB-4E32-A4AD-275F6C97B8D9}"/>
              </a:ext>
            </a:extLst>
          </p:cNvPr>
          <p:cNvSpPr>
            <a:spLocks noGrp="1"/>
          </p:cNvSpPr>
          <p:nvPr>
            <p:ph idx="1"/>
          </p:nvPr>
        </p:nvSpPr>
        <p:spPr/>
        <p:txBody>
          <a:bodyPr/>
          <a:lstStyle/>
          <a:p>
            <a:r>
              <a:rPr lang="en-US" b="0" dirty="0"/>
              <a:t>Tools to organize, coordinate, schedule, and automate product releases into production can be included at this phase. </a:t>
            </a:r>
          </a:p>
          <a:p>
            <a:endParaRPr lang="en-US" b="0" dirty="0"/>
          </a:p>
          <a:p>
            <a:r>
              <a:rPr lang="en-US" b="0" dirty="0"/>
              <a:t>Puppet, Chef, Ansible, Jenkins, Kubernetes, OpenShift, OpenStack, Docker, or Jira are some examples of tools.</a:t>
            </a:r>
          </a:p>
        </p:txBody>
      </p:sp>
      <p:sp>
        <p:nvSpPr>
          <p:cNvPr id="4" name="TextBox 3">
            <a:extLst>
              <a:ext uri="{FF2B5EF4-FFF2-40B4-BE49-F238E27FC236}">
                <a16:creationId xmlns:a16="http://schemas.microsoft.com/office/drawing/2014/main" id="{BCFA2B92-5E98-45F4-89A2-5FDC09126793}"/>
              </a:ext>
            </a:extLst>
          </p:cNvPr>
          <p:cNvSpPr txBox="1"/>
          <p:nvPr/>
        </p:nvSpPr>
        <p:spPr>
          <a:xfrm>
            <a:off x="668406" y="5938876"/>
            <a:ext cx="6274346" cy="553998"/>
          </a:xfrm>
          <a:prstGeom prst="rect">
            <a:avLst/>
          </a:prstGeom>
          <a:noFill/>
        </p:spPr>
        <p:txBody>
          <a:bodyPr wrap="none" rtlCol="0">
            <a:spAutoFit/>
          </a:bodyPr>
          <a:lstStyle/>
          <a:p>
            <a:r>
              <a:rPr lang="en-SG" sz="1600" b="1" dirty="0"/>
              <a:t>Source: </a:t>
            </a:r>
            <a:r>
              <a:rPr lang="en-SG" sz="1600" dirty="0">
                <a:hlinkClick r:id="rId2"/>
              </a:rPr>
              <a:t>https://www.netapp.com/devops-solutions/what-is-devops/</a:t>
            </a:r>
            <a:endParaRPr lang="en-SG" sz="1600" dirty="0"/>
          </a:p>
          <a:p>
            <a:endParaRPr lang="en-SG" sz="1400" b="1" dirty="0"/>
          </a:p>
        </p:txBody>
      </p:sp>
    </p:spTree>
    <p:extLst>
      <p:ext uri="{BB962C8B-B14F-4D97-AF65-F5344CB8AC3E}">
        <p14:creationId xmlns:p14="http://schemas.microsoft.com/office/powerpoint/2010/main" val="368086552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82C0-5B82-460A-A184-4BAACFF12646}"/>
              </a:ext>
            </a:extLst>
          </p:cNvPr>
          <p:cNvSpPr>
            <a:spLocks noGrp="1"/>
          </p:cNvSpPr>
          <p:nvPr>
            <p:ph type="title"/>
          </p:nvPr>
        </p:nvSpPr>
        <p:spPr/>
        <p:txBody>
          <a:bodyPr>
            <a:normAutofit fontScale="90000"/>
          </a:bodyPr>
          <a:lstStyle/>
          <a:p>
            <a:r>
              <a:rPr lang="en-US" dirty="0"/>
              <a:t>Infrastructure as Code</a:t>
            </a:r>
          </a:p>
        </p:txBody>
      </p:sp>
      <p:sp>
        <p:nvSpPr>
          <p:cNvPr id="3" name="Content Placeholder 2">
            <a:extLst>
              <a:ext uri="{FF2B5EF4-FFF2-40B4-BE49-F238E27FC236}">
                <a16:creationId xmlns:a16="http://schemas.microsoft.com/office/drawing/2014/main" id="{F6DF5F17-62C3-4D15-830A-0A551800DCB4}"/>
              </a:ext>
            </a:extLst>
          </p:cNvPr>
          <p:cNvSpPr>
            <a:spLocks noGrp="1"/>
          </p:cNvSpPr>
          <p:nvPr>
            <p:ph idx="1"/>
          </p:nvPr>
        </p:nvSpPr>
        <p:spPr/>
        <p:txBody>
          <a:bodyPr>
            <a:normAutofit/>
          </a:bodyPr>
          <a:lstStyle/>
          <a:p>
            <a:pPr>
              <a:lnSpc>
                <a:spcPct val="70000"/>
              </a:lnSpc>
            </a:pPr>
            <a:r>
              <a:rPr lang="en-US" b="0" dirty="0"/>
              <a:t>Infrastructure as code is a term that has recently gained popularity to underline the need of treating infrastructure setup in the same way that you would treat code development.</a:t>
            </a:r>
          </a:p>
          <a:p>
            <a:pPr>
              <a:lnSpc>
                <a:spcPct val="70000"/>
              </a:lnSpc>
            </a:pPr>
            <a:endParaRPr lang="en-US" b="0" dirty="0"/>
          </a:p>
          <a:p>
            <a:pPr>
              <a:lnSpc>
                <a:spcPct val="70000"/>
              </a:lnSpc>
            </a:pPr>
            <a:r>
              <a:rPr lang="en-US" b="0" dirty="0"/>
              <a:t>This entails selecting the appropriate language or tool for the job and developing a solution that meets your requirements, resulting in an executable specification that can be deployed to target systems quickly and often.</a:t>
            </a:r>
            <a:endParaRPr lang="en-US" sz="1900" b="0" dirty="0"/>
          </a:p>
        </p:txBody>
      </p:sp>
    </p:spTree>
    <p:extLst>
      <p:ext uri="{BB962C8B-B14F-4D97-AF65-F5344CB8AC3E}">
        <p14:creationId xmlns:p14="http://schemas.microsoft.com/office/powerpoint/2010/main" val="34620447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BE15D2-5275-421B-BB31-0F9C3BD3F74D}"/>
              </a:ext>
            </a:extLst>
          </p:cNvPr>
          <p:cNvSpPr>
            <a:spLocks noGrp="1"/>
          </p:cNvSpPr>
          <p:nvPr>
            <p:ph type="title"/>
          </p:nvPr>
        </p:nvSpPr>
        <p:spPr/>
        <p:txBody>
          <a:bodyPr>
            <a:normAutofit fontScale="90000"/>
          </a:bodyPr>
          <a:lstStyle/>
          <a:p>
            <a:r>
              <a:rPr lang="en-US" dirty="0"/>
              <a:t>The benefits of </a:t>
            </a:r>
            <a:r>
              <a:rPr lang="en-US" dirty="0" err="1"/>
              <a:t>IaC</a:t>
            </a:r>
            <a:endParaRPr lang="en-US" dirty="0"/>
          </a:p>
        </p:txBody>
      </p:sp>
      <p:sp>
        <p:nvSpPr>
          <p:cNvPr id="3" name="Content Placeholder 2">
            <a:extLst>
              <a:ext uri="{FF2B5EF4-FFF2-40B4-BE49-F238E27FC236}">
                <a16:creationId xmlns:a16="http://schemas.microsoft.com/office/drawing/2014/main" id="{80DB5E93-8271-4129-8EF9-5584EECFE5DA}"/>
              </a:ext>
            </a:extLst>
          </p:cNvPr>
          <p:cNvSpPr>
            <a:spLocks noGrp="1"/>
          </p:cNvSpPr>
          <p:nvPr>
            <p:ph idx="1"/>
          </p:nvPr>
        </p:nvSpPr>
        <p:spPr/>
        <p:txBody>
          <a:bodyPr>
            <a:normAutofit lnSpcReduction="10000"/>
          </a:bodyPr>
          <a:lstStyle/>
          <a:p>
            <a:pPr algn="l"/>
            <a:r>
              <a:rPr lang="en-US" sz="2000" b="0" dirty="0"/>
              <a:t>The standardization of infrastructure configuration decreases the possibility of mistakes.</a:t>
            </a:r>
          </a:p>
          <a:p>
            <a:pPr algn="l"/>
            <a:endParaRPr lang="en-US" sz="2000" b="0" dirty="0"/>
          </a:p>
          <a:p>
            <a:pPr algn="l"/>
            <a:r>
              <a:rPr lang="en-US" sz="2000" b="0" dirty="0"/>
              <a:t>The infrastructure code is versioned and controlled through a source control </a:t>
            </a:r>
            <a:r>
              <a:rPr lang="en-US" sz="2000" b="0" dirty="0" err="1"/>
              <a:t>system.manager</a:t>
            </a:r>
            <a:r>
              <a:rPr lang="en-US" sz="2000" b="0" dirty="0"/>
              <a:t> of code.</a:t>
            </a:r>
          </a:p>
          <a:p>
            <a:pPr algn="l"/>
            <a:endParaRPr lang="en-US" sz="2000" b="0" dirty="0"/>
          </a:p>
          <a:p>
            <a:pPr algn="l"/>
            <a:r>
              <a:rPr lang="en-US" sz="2000" b="0" dirty="0"/>
              <a:t>The code is integrated into continuous integration and delivery (CI/CD) pipelines.</a:t>
            </a:r>
          </a:p>
          <a:p>
            <a:pPr algn="l"/>
            <a:endParaRPr lang="en-US" sz="2000" b="0" dirty="0"/>
          </a:p>
          <a:p>
            <a:pPr algn="l"/>
            <a:r>
              <a:rPr lang="en-US" sz="2000" b="0" dirty="0"/>
              <a:t>Infrastructure-related deployments are more efficient and faster.</a:t>
            </a:r>
          </a:p>
          <a:p>
            <a:pPr algn="l"/>
            <a:endParaRPr lang="en-US" sz="2000" b="0" dirty="0"/>
          </a:p>
          <a:p>
            <a:pPr algn="l"/>
            <a:r>
              <a:rPr lang="en-US" sz="2000" b="0" dirty="0"/>
              <a:t>There is better administration, control, and infrastructure cost reduction.</a:t>
            </a:r>
          </a:p>
        </p:txBody>
      </p:sp>
    </p:spTree>
    <p:extLst>
      <p:ext uri="{BB962C8B-B14F-4D97-AF65-F5344CB8AC3E}">
        <p14:creationId xmlns:p14="http://schemas.microsoft.com/office/powerpoint/2010/main" val="71743665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2FE01-0D7B-4716-909E-AAA90BB0D406}"/>
              </a:ext>
            </a:extLst>
          </p:cNvPr>
          <p:cNvSpPr>
            <a:spLocks noGrp="1"/>
          </p:cNvSpPr>
          <p:nvPr>
            <p:ph type="title"/>
          </p:nvPr>
        </p:nvSpPr>
        <p:spPr/>
        <p:txBody>
          <a:bodyPr>
            <a:normAutofit fontScale="90000"/>
          </a:bodyPr>
          <a:lstStyle/>
          <a:p>
            <a:r>
              <a:rPr lang="en-US" sz="4400" i="0" u="none" strike="noStrike" baseline="0" dirty="0" err="1">
                <a:latin typeface="Arial-BoldMT"/>
              </a:rPr>
              <a:t>IaC</a:t>
            </a:r>
            <a:r>
              <a:rPr lang="en-US" sz="4400" i="0" u="none" strike="noStrike" baseline="0" dirty="0">
                <a:latin typeface="Arial-BoldMT"/>
              </a:rPr>
              <a:t> languages and tools</a:t>
            </a:r>
            <a:endParaRPr lang="en-US" dirty="0"/>
          </a:p>
        </p:txBody>
      </p:sp>
      <p:sp>
        <p:nvSpPr>
          <p:cNvPr id="3" name="Content Placeholder 2">
            <a:extLst>
              <a:ext uri="{FF2B5EF4-FFF2-40B4-BE49-F238E27FC236}">
                <a16:creationId xmlns:a16="http://schemas.microsoft.com/office/drawing/2014/main" id="{3B2D37D6-D3F4-405A-B471-9670DFD23F22}"/>
              </a:ext>
            </a:extLst>
          </p:cNvPr>
          <p:cNvSpPr>
            <a:spLocks noGrp="1"/>
          </p:cNvSpPr>
          <p:nvPr>
            <p:ph idx="1"/>
          </p:nvPr>
        </p:nvSpPr>
        <p:spPr/>
        <p:txBody>
          <a:bodyPr>
            <a:normAutofit/>
          </a:bodyPr>
          <a:lstStyle/>
          <a:p>
            <a:r>
              <a:rPr lang="en-US" sz="2000" b="0" dirty="0"/>
              <a:t>The infrastructure can be coded using a variety of languages and techniques, including scripting and declarative types.</a:t>
            </a:r>
            <a:br>
              <a:rPr lang="en-US" sz="2000" b="0" dirty="0"/>
            </a:br>
            <a:endParaRPr lang="en-US" sz="2000" b="0" dirty="0"/>
          </a:p>
          <a:p>
            <a:r>
              <a:rPr lang="en-US" sz="2000" dirty="0"/>
              <a:t>Scripting types</a:t>
            </a:r>
          </a:p>
          <a:p>
            <a:pPr lvl="1"/>
            <a:r>
              <a:rPr lang="en-US" sz="1600" b="0" dirty="0"/>
              <a:t>These are scripts written in languages such as Bash, PowerShell, or any other language that make use of the cloud provider's various clients (SDKs).</a:t>
            </a:r>
            <a:br>
              <a:rPr lang="en-US" sz="1600" b="0" dirty="0"/>
            </a:br>
            <a:endParaRPr lang="en-US" sz="1600" b="0" dirty="0"/>
          </a:p>
          <a:p>
            <a:r>
              <a:rPr lang="en-US" sz="2000" dirty="0"/>
              <a:t>Declarative types</a:t>
            </a:r>
          </a:p>
          <a:p>
            <a:pPr lvl="1"/>
            <a:r>
              <a:rPr lang="en-US" sz="1600" b="0" dirty="0"/>
              <a:t>These are languages in which writing the state of the intended system or infrastructure as configuration and properties is sufficient. Terraform, Ansible, Puppet, and Chef, for example.</a:t>
            </a:r>
            <a:endParaRPr lang="en-US" sz="1200" b="0" dirty="0"/>
          </a:p>
        </p:txBody>
      </p:sp>
    </p:spTree>
    <p:extLst>
      <p:ext uri="{BB962C8B-B14F-4D97-AF65-F5344CB8AC3E}">
        <p14:creationId xmlns:p14="http://schemas.microsoft.com/office/powerpoint/2010/main" val="10968349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82C0-5B82-460A-A184-4BAACFF12646}"/>
              </a:ext>
            </a:extLst>
          </p:cNvPr>
          <p:cNvSpPr>
            <a:spLocks noGrp="1"/>
          </p:cNvSpPr>
          <p:nvPr>
            <p:ph type="title"/>
          </p:nvPr>
        </p:nvSpPr>
        <p:spPr/>
        <p:txBody>
          <a:bodyPr>
            <a:normAutofit fontScale="90000"/>
          </a:bodyPr>
          <a:lstStyle/>
          <a:p>
            <a:r>
              <a:rPr lang="en-US" dirty="0"/>
              <a:t>Configuration Management</a:t>
            </a:r>
          </a:p>
        </p:txBody>
      </p:sp>
      <p:sp>
        <p:nvSpPr>
          <p:cNvPr id="3" name="Content Placeholder 2">
            <a:extLst>
              <a:ext uri="{FF2B5EF4-FFF2-40B4-BE49-F238E27FC236}">
                <a16:creationId xmlns:a16="http://schemas.microsoft.com/office/drawing/2014/main" id="{F6DF5F17-62C3-4D15-830A-0A551800DCB4}"/>
              </a:ext>
            </a:extLst>
          </p:cNvPr>
          <p:cNvSpPr>
            <a:spLocks noGrp="1"/>
          </p:cNvSpPr>
          <p:nvPr>
            <p:ph idx="1"/>
          </p:nvPr>
        </p:nvSpPr>
        <p:spPr/>
        <p:txBody>
          <a:bodyPr>
            <a:normAutofit/>
          </a:bodyPr>
          <a:lstStyle/>
          <a:p>
            <a:r>
              <a:rPr lang="en-US" sz="2000" b="0" dirty="0"/>
              <a:t>Changes in the system - the server runtime environment - are managed by configuration management (CM). Managing many servers with the same setup is a popular use case for this.</a:t>
            </a:r>
          </a:p>
          <a:p>
            <a:endParaRPr lang="en-US" sz="2000" b="0" dirty="0"/>
          </a:p>
          <a:p>
            <a:r>
              <a:rPr lang="en-US" sz="2000" b="0" dirty="0"/>
              <a:t>On each server, for example, we must install Apache. What if we need to update some programs, change the port on all servers, or give specific people permissions? In this circumstance, any modification is done manually, which might be a risky operation.</a:t>
            </a:r>
          </a:p>
          <a:p>
            <a:endParaRPr lang="en-US" sz="2000" b="0" dirty="0"/>
          </a:p>
          <a:p>
            <a:r>
              <a:rPr lang="en-US" sz="2000" b="0" dirty="0"/>
              <a:t>Because all of the servers have the same configuration, automation will be beneficial.</a:t>
            </a:r>
          </a:p>
        </p:txBody>
      </p:sp>
    </p:spTree>
    <p:extLst>
      <p:ext uri="{BB962C8B-B14F-4D97-AF65-F5344CB8AC3E}">
        <p14:creationId xmlns:p14="http://schemas.microsoft.com/office/powerpoint/2010/main" val="786656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82C0-5B82-460A-A184-4BAACFF12646}"/>
              </a:ext>
            </a:extLst>
          </p:cNvPr>
          <p:cNvSpPr>
            <a:spLocks noGrp="1"/>
          </p:cNvSpPr>
          <p:nvPr>
            <p:ph type="title"/>
          </p:nvPr>
        </p:nvSpPr>
        <p:spPr/>
        <p:txBody>
          <a:bodyPr>
            <a:normAutofit fontScale="90000"/>
          </a:bodyPr>
          <a:lstStyle/>
          <a:p>
            <a:r>
              <a:rPr lang="en-US" dirty="0"/>
              <a:t>Configuration Management</a:t>
            </a:r>
          </a:p>
        </p:txBody>
      </p:sp>
      <p:sp>
        <p:nvSpPr>
          <p:cNvPr id="3" name="Content Placeholder 2">
            <a:extLst>
              <a:ext uri="{FF2B5EF4-FFF2-40B4-BE49-F238E27FC236}">
                <a16:creationId xmlns:a16="http://schemas.microsoft.com/office/drawing/2014/main" id="{F6DF5F17-62C3-4D15-830A-0A551800DCB4}"/>
              </a:ext>
            </a:extLst>
          </p:cNvPr>
          <p:cNvSpPr>
            <a:spLocks noGrp="1"/>
          </p:cNvSpPr>
          <p:nvPr>
            <p:ph idx="1"/>
          </p:nvPr>
        </p:nvSpPr>
        <p:spPr/>
        <p:txBody>
          <a:bodyPr>
            <a:normAutofit/>
          </a:bodyPr>
          <a:lstStyle/>
          <a:p>
            <a:r>
              <a:rPr lang="en-US" sz="2000" b="0" dirty="0"/>
              <a:t>CM also entails keeping track of or versions of information regarding the state of certain nodes or servers.</a:t>
            </a:r>
          </a:p>
          <a:p>
            <a:endParaRPr lang="en-US" sz="2000" b="0" dirty="0"/>
          </a:p>
          <a:p>
            <a:r>
              <a:rPr lang="en-US" sz="2000" b="0" dirty="0"/>
              <a:t>This can be triggered by a centralized modification, or nodes can communicate with the CM server to see whether they need to update themselves. When only modified behavior is updated, and the whole installation and modification is not applied again to the server nodes, CM tools make this procedure efficient.</a:t>
            </a:r>
          </a:p>
          <a:p>
            <a:endParaRPr lang="en-US" sz="2000" b="0" dirty="0"/>
          </a:p>
        </p:txBody>
      </p:sp>
    </p:spTree>
    <p:extLst>
      <p:ext uri="{BB962C8B-B14F-4D97-AF65-F5344CB8AC3E}">
        <p14:creationId xmlns:p14="http://schemas.microsoft.com/office/powerpoint/2010/main" val="3616385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82C0-5B82-460A-A184-4BAACFF12646}"/>
              </a:ext>
            </a:extLst>
          </p:cNvPr>
          <p:cNvSpPr>
            <a:spLocks noGrp="1"/>
          </p:cNvSpPr>
          <p:nvPr>
            <p:ph type="title"/>
          </p:nvPr>
        </p:nvSpPr>
        <p:spPr/>
        <p:txBody>
          <a:bodyPr>
            <a:normAutofit fontScale="90000"/>
          </a:bodyPr>
          <a:lstStyle/>
          <a:p>
            <a:r>
              <a:rPr lang="en-US" dirty="0"/>
              <a:t>Configuration Management</a:t>
            </a:r>
          </a:p>
        </p:txBody>
      </p:sp>
      <p:sp>
        <p:nvSpPr>
          <p:cNvPr id="3" name="Content Placeholder 2">
            <a:extLst>
              <a:ext uri="{FF2B5EF4-FFF2-40B4-BE49-F238E27FC236}">
                <a16:creationId xmlns:a16="http://schemas.microsoft.com/office/drawing/2014/main" id="{F6DF5F17-62C3-4D15-830A-0A551800DCB4}"/>
              </a:ext>
            </a:extLst>
          </p:cNvPr>
          <p:cNvSpPr>
            <a:spLocks noGrp="1"/>
          </p:cNvSpPr>
          <p:nvPr>
            <p:ph idx="1"/>
          </p:nvPr>
        </p:nvSpPr>
        <p:spPr/>
        <p:txBody>
          <a:bodyPr>
            <a:normAutofit/>
          </a:bodyPr>
          <a:lstStyle/>
          <a:p>
            <a:r>
              <a:rPr lang="en-US" sz="2000" b="0" dirty="0"/>
              <a:t>There are many configuration management products on the market. Chef, Puppet, Ansible, Salt, and other popular technologies are only a few examples.</a:t>
            </a:r>
          </a:p>
          <a:p>
            <a:endParaRPr lang="en-US" sz="2000" b="0" dirty="0"/>
          </a:p>
          <a:p>
            <a:r>
              <a:rPr lang="en-US" sz="2000" b="0" dirty="0"/>
              <a:t>The way each tool works is different, but the characteristics and end purpose are the same: to bring standardized behavior to the state changes of specified nodes with no errors.</a:t>
            </a:r>
          </a:p>
          <a:p>
            <a:endParaRPr lang="en-US" sz="2000" b="0" dirty="0"/>
          </a:p>
        </p:txBody>
      </p:sp>
      <p:pic>
        <p:nvPicPr>
          <p:cNvPr id="1026" name="Picture 2" descr="Powerful infrastructure automation and delivery | Puppet">
            <a:extLst>
              <a:ext uri="{FF2B5EF4-FFF2-40B4-BE49-F238E27FC236}">
                <a16:creationId xmlns:a16="http://schemas.microsoft.com/office/drawing/2014/main" id="{C1FD047A-492C-4116-944C-2ECDE07B60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9834" y="3629404"/>
            <a:ext cx="2321615" cy="8273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9722C390-F0E0-4C28-A8E6-B9F021054E31}"/>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087217" y="4861069"/>
            <a:ext cx="2951507" cy="154954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AEC27B7F-4843-4A73-AF93-773487B881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162553" y="3824490"/>
            <a:ext cx="1038673" cy="12776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SaltStack : outil (gratuit) de gestion des configurations, alternative à  Ansible">
            <a:extLst>
              <a:ext uri="{FF2B5EF4-FFF2-40B4-BE49-F238E27FC236}">
                <a16:creationId xmlns:a16="http://schemas.microsoft.com/office/drawing/2014/main" id="{ED61D5B6-BBA5-48F0-8D65-FCD8631F900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213554" y="4705635"/>
            <a:ext cx="1663745" cy="111147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195884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12E6-4D85-4C08-8AC2-43B6BA1B6680}"/>
              </a:ext>
            </a:extLst>
          </p:cNvPr>
          <p:cNvSpPr>
            <a:spLocks noGrp="1"/>
          </p:cNvSpPr>
          <p:nvPr>
            <p:ph type="title"/>
          </p:nvPr>
        </p:nvSpPr>
        <p:spPr/>
        <p:txBody>
          <a:bodyPr>
            <a:normAutofit fontScale="90000"/>
          </a:bodyPr>
          <a:lstStyle/>
          <a:p>
            <a:r>
              <a:rPr lang="en-US" sz="4000" dirty="0"/>
              <a:t>Terminology Comparison tables</a:t>
            </a:r>
          </a:p>
        </p:txBody>
      </p:sp>
      <p:pic>
        <p:nvPicPr>
          <p:cNvPr id="4" name="Picture 3">
            <a:extLst>
              <a:ext uri="{FF2B5EF4-FFF2-40B4-BE49-F238E27FC236}">
                <a16:creationId xmlns:a16="http://schemas.microsoft.com/office/drawing/2014/main" id="{5AC09005-B4A1-48B2-AAF0-1CA8A2CD1767}"/>
              </a:ext>
            </a:extLst>
          </p:cNvPr>
          <p:cNvPicPr>
            <a:picLocks noChangeAspect="1"/>
          </p:cNvPicPr>
          <p:nvPr/>
        </p:nvPicPr>
        <p:blipFill>
          <a:blip r:embed="rId3"/>
          <a:stretch>
            <a:fillRect/>
          </a:stretch>
        </p:blipFill>
        <p:spPr>
          <a:xfrm>
            <a:off x="1804987" y="1795462"/>
            <a:ext cx="5534025" cy="3267075"/>
          </a:xfrm>
          <a:prstGeom prst="rect">
            <a:avLst/>
          </a:prstGeom>
        </p:spPr>
      </p:pic>
      <p:sp>
        <p:nvSpPr>
          <p:cNvPr id="6" name="TextBox 5">
            <a:extLst>
              <a:ext uri="{FF2B5EF4-FFF2-40B4-BE49-F238E27FC236}">
                <a16:creationId xmlns:a16="http://schemas.microsoft.com/office/drawing/2014/main" id="{18C89C63-6AE1-48F7-AF1B-249E68F3685E}"/>
              </a:ext>
            </a:extLst>
          </p:cNvPr>
          <p:cNvSpPr txBox="1"/>
          <p:nvPr/>
        </p:nvSpPr>
        <p:spPr>
          <a:xfrm>
            <a:off x="668406" y="5938876"/>
            <a:ext cx="6750438" cy="553998"/>
          </a:xfrm>
          <a:prstGeom prst="rect">
            <a:avLst/>
          </a:prstGeom>
          <a:noFill/>
        </p:spPr>
        <p:txBody>
          <a:bodyPr wrap="none" rtlCol="0">
            <a:spAutoFit/>
          </a:bodyPr>
          <a:lstStyle/>
          <a:p>
            <a:r>
              <a:rPr lang="en-SG" sz="1600" b="1" dirty="0"/>
              <a:t>Source: </a:t>
            </a:r>
            <a:r>
              <a:rPr lang="en-SG" sz="1600" dirty="0"/>
              <a:t>Practical DevOps - Second Edition by Joakim Verona (Book)</a:t>
            </a:r>
          </a:p>
          <a:p>
            <a:endParaRPr lang="en-SG" sz="1400" b="1" dirty="0"/>
          </a:p>
        </p:txBody>
      </p:sp>
    </p:spTree>
    <p:extLst>
      <p:ext uri="{BB962C8B-B14F-4D97-AF65-F5344CB8AC3E}">
        <p14:creationId xmlns:p14="http://schemas.microsoft.com/office/powerpoint/2010/main" val="35746358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C312E6-4D85-4C08-8AC2-43B6BA1B6680}"/>
              </a:ext>
            </a:extLst>
          </p:cNvPr>
          <p:cNvSpPr>
            <a:spLocks noGrp="1"/>
          </p:cNvSpPr>
          <p:nvPr>
            <p:ph type="title"/>
          </p:nvPr>
        </p:nvSpPr>
        <p:spPr/>
        <p:txBody>
          <a:bodyPr>
            <a:normAutofit fontScale="90000"/>
          </a:bodyPr>
          <a:lstStyle/>
          <a:p>
            <a:r>
              <a:rPr lang="en-US" sz="4000" dirty="0"/>
              <a:t>Technology Comparison tables</a:t>
            </a:r>
          </a:p>
        </p:txBody>
      </p:sp>
      <p:pic>
        <p:nvPicPr>
          <p:cNvPr id="5" name="Picture 4">
            <a:extLst>
              <a:ext uri="{FF2B5EF4-FFF2-40B4-BE49-F238E27FC236}">
                <a16:creationId xmlns:a16="http://schemas.microsoft.com/office/drawing/2014/main" id="{58732D7F-35C4-47AF-913E-3619B5406559}"/>
              </a:ext>
            </a:extLst>
          </p:cNvPr>
          <p:cNvPicPr>
            <a:picLocks noChangeAspect="1"/>
          </p:cNvPicPr>
          <p:nvPr/>
        </p:nvPicPr>
        <p:blipFill>
          <a:blip r:embed="rId2"/>
          <a:stretch>
            <a:fillRect/>
          </a:stretch>
        </p:blipFill>
        <p:spPr>
          <a:xfrm>
            <a:off x="304800" y="1776412"/>
            <a:ext cx="8534400" cy="3305175"/>
          </a:xfrm>
          <a:prstGeom prst="rect">
            <a:avLst/>
          </a:prstGeom>
        </p:spPr>
      </p:pic>
      <p:sp>
        <p:nvSpPr>
          <p:cNvPr id="6" name="TextBox 5">
            <a:extLst>
              <a:ext uri="{FF2B5EF4-FFF2-40B4-BE49-F238E27FC236}">
                <a16:creationId xmlns:a16="http://schemas.microsoft.com/office/drawing/2014/main" id="{4BADC1B1-070C-47A1-A92D-548C5137F249}"/>
              </a:ext>
            </a:extLst>
          </p:cNvPr>
          <p:cNvSpPr txBox="1"/>
          <p:nvPr/>
        </p:nvSpPr>
        <p:spPr>
          <a:xfrm>
            <a:off x="668406" y="5938876"/>
            <a:ext cx="6500369" cy="553998"/>
          </a:xfrm>
          <a:prstGeom prst="rect">
            <a:avLst/>
          </a:prstGeom>
          <a:noFill/>
        </p:spPr>
        <p:txBody>
          <a:bodyPr wrap="none" rtlCol="0">
            <a:spAutoFit/>
          </a:bodyPr>
          <a:lstStyle/>
          <a:p>
            <a:r>
              <a:rPr lang="en-SG" sz="1600" b="1" dirty="0"/>
              <a:t>Source: </a:t>
            </a:r>
            <a:r>
              <a:rPr lang="en-SG" sz="1600" dirty="0"/>
              <a:t>Practical DevOps - Second Edition by Joakim Verona (Book)</a:t>
            </a:r>
          </a:p>
          <a:p>
            <a:endParaRPr lang="en-SG" sz="1400" b="1" dirty="0"/>
          </a:p>
        </p:txBody>
      </p:sp>
    </p:spTree>
    <p:extLst>
      <p:ext uri="{BB962C8B-B14F-4D97-AF65-F5344CB8AC3E}">
        <p14:creationId xmlns:p14="http://schemas.microsoft.com/office/powerpoint/2010/main" val="324050805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D582C0-5B82-460A-A184-4BAACFF12646}"/>
              </a:ext>
            </a:extLst>
          </p:cNvPr>
          <p:cNvSpPr>
            <a:spLocks noGrp="1"/>
          </p:cNvSpPr>
          <p:nvPr>
            <p:ph type="title"/>
          </p:nvPr>
        </p:nvSpPr>
        <p:spPr/>
        <p:txBody>
          <a:bodyPr>
            <a:normAutofit fontScale="90000"/>
          </a:bodyPr>
          <a:lstStyle/>
          <a:p>
            <a:r>
              <a:rPr lang="en-US" dirty="0"/>
              <a:t>Configuration Management</a:t>
            </a:r>
          </a:p>
        </p:txBody>
      </p:sp>
      <p:sp>
        <p:nvSpPr>
          <p:cNvPr id="3" name="Content Placeholder 2">
            <a:extLst>
              <a:ext uri="{FF2B5EF4-FFF2-40B4-BE49-F238E27FC236}">
                <a16:creationId xmlns:a16="http://schemas.microsoft.com/office/drawing/2014/main" id="{F6DF5F17-62C3-4D15-830A-0A551800DCB4}"/>
              </a:ext>
            </a:extLst>
          </p:cNvPr>
          <p:cNvSpPr>
            <a:spLocks noGrp="1"/>
          </p:cNvSpPr>
          <p:nvPr>
            <p:ph idx="1"/>
          </p:nvPr>
        </p:nvSpPr>
        <p:spPr/>
        <p:txBody>
          <a:bodyPr>
            <a:normAutofit/>
          </a:bodyPr>
          <a:lstStyle/>
          <a:p>
            <a:r>
              <a:rPr lang="en-US" sz="2000" b="0" i="1" dirty="0"/>
              <a:t>“To make error is human. To propagate error to all server in automatic way is #devops.” —DevOps Borat </a:t>
            </a:r>
            <a:br>
              <a:rPr lang="en-US" sz="2000" b="0" i="1" dirty="0"/>
            </a:br>
            <a:br>
              <a:rPr lang="en-US" sz="2000" b="0" i="1" dirty="0"/>
            </a:br>
            <a:r>
              <a:rPr lang="en-US" sz="2000" b="0" i="1" dirty="0"/>
              <a:t>Source: </a:t>
            </a:r>
            <a:r>
              <a:rPr lang="en-US" sz="2000" b="0" i="1" dirty="0">
                <a:hlinkClick r:id="rId2"/>
              </a:rPr>
              <a:t>https://twitter.com/devops_borat/status/41587168870797312</a:t>
            </a:r>
            <a:endParaRPr lang="en-US" sz="2000" b="0" i="1" dirty="0"/>
          </a:p>
          <a:p>
            <a:endParaRPr lang="en-US" sz="2000" b="0" dirty="0"/>
          </a:p>
          <a:p>
            <a:endParaRPr lang="en-US" sz="2000" b="0" dirty="0"/>
          </a:p>
        </p:txBody>
      </p:sp>
    </p:spTree>
    <p:extLst>
      <p:ext uri="{BB962C8B-B14F-4D97-AF65-F5344CB8AC3E}">
        <p14:creationId xmlns:p14="http://schemas.microsoft.com/office/powerpoint/2010/main" val="7472590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13194B-B1AC-4726-9E69-24D81EC495A4}"/>
              </a:ext>
            </a:extLst>
          </p:cNvPr>
          <p:cNvSpPr>
            <a:spLocks noGrp="1"/>
          </p:cNvSpPr>
          <p:nvPr>
            <p:ph type="title"/>
          </p:nvPr>
        </p:nvSpPr>
        <p:spPr/>
        <p:txBody>
          <a:bodyPr>
            <a:normAutofit fontScale="90000"/>
          </a:bodyPr>
          <a:lstStyle/>
          <a:p>
            <a:pPr algn="l"/>
            <a:r>
              <a:rPr lang="en-SG" dirty="0"/>
              <a:t>DevOps</a:t>
            </a:r>
          </a:p>
        </p:txBody>
      </p:sp>
      <p:sp>
        <p:nvSpPr>
          <p:cNvPr id="3" name="Content Placeholder 2">
            <a:extLst>
              <a:ext uri="{FF2B5EF4-FFF2-40B4-BE49-F238E27FC236}">
                <a16:creationId xmlns:a16="http://schemas.microsoft.com/office/drawing/2014/main" id="{109A3D7B-A727-4C2E-B544-92336F5C2BC6}"/>
              </a:ext>
            </a:extLst>
          </p:cNvPr>
          <p:cNvSpPr>
            <a:spLocks noGrp="1"/>
          </p:cNvSpPr>
          <p:nvPr>
            <p:ph idx="1"/>
          </p:nvPr>
        </p:nvSpPr>
        <p:spPr/>
        <p:txBody>
          <a:bodyPr/>
          <a:lstStyle/>
          <a:p>
            <a:r>
              <a:rPr lang="en-GB" b="0" dirty="0"/>
              <a:t>DevOps increases an organization’s ability to deliver applications and services at high speed. It improves products at a faster pace than to use traditional software development and infrastructure management processes. DevOps enables organizations to serve customers better, and compete more effectively in the market.</a:t>
            </a:r>
          </a:p>
          <a:p>
            <a:endParaRPr lang="en-GB" b="0" dirty="0"/>
          </a:p>
          <a:p>
            <a:endParaRPr lang="en-SG" b="0" dirty="0"/>
          </a:p>
        </p:txBody>
      </p:sp>
      <p:pic>
        <p:nvPicPr>
          <p:cNvPr id="4" name="Picture 3">
            <a:extLst>
              <a:ext uri="{FF2B5EF4-FFF2-40B4-BE49-F238E27FC236}">
                <a16:creationId xmlns:a16="http://schemas.microsoft.com/office/drawing/2014/main" id="{AA0A292D-CDDF-4AB1-BF11-236998283FCC}"/>
              </a:ext>
            </a:extLst>
          </p:cNvPr>
          <p:cNvPicPr>
            <a:picLocks noChangeAspect="1"/>
          </p:cNvPicPr>
          <p:nvPr/>
        </p:nvPicPr>
        <p:blipFill>
          <a:blip r:embed="rId2"/>
          <a:stretch>
            <a:fillRect/>
          </a:stretch>
        </p:blipFill>
        <p:spPr>
          <a:xfrm>
            <a:off x="790954" y="4266812"/>
            <a:ext cx="7886701" cy="1871298"/>
          </a:xfrm>
          <a:prstGeom prst="rect">
            <a:avLst/>
          </a:prstGeom>
        </p:spPr>
      </p:pic>
      <p:sp>
        <p:nvSpPr>
          <p:cNvPr id="5" name="TextBox 4">
            <a:extLst>
              <a:ext uri="{FF2B5EF4-FFF2-40B4-BE49-F238E27FC236}">
                <a16:creationId xmlns:a16="http://schemas.microsoft.com/office/drawing/2014/main" id="{B4D26896-3C45-474A-A1A4-D961FF2D83F8}"/>
              </a:ext>
            </a:extLst>
          </p:cNvPr>
          <p:cNvSpPr txBox="1"/>
          <p:nvPr/>
        </p:nvSpPr>
        <p:spPr>
          <a:xfrm>
            <a:off x="931695" y="6138110"/>
            <a:ext cx="5319085" cy="615553"/>
          </a:xfrm>
          <a:prstGeom prst="rect">
            <a:avLst/>
          </a:prstGeom>
          <a:noFill/>
        </p:spPr>
        <p:txBody>
          <a:bodyPr wrap="none" rtlCol="0">
            <a:spAutoFit/>
          </a:bodyPr>
          <a:lstStyle/>
          <a:p>
            <a:r>
              <a:rPr lang="en-SG" sz="1600" dirty="0"/>
              <a:t>Source: </a:t>
            </a:r>
            <a:r>
              <a:rPr lang="en-SG" sz="1600" dirty="0">
                <a:hlinkClick r:id="rId3"/>
              </a:rPr>
              <a:t>https://aws.amazon.com/devops/what-is-devops</a:t>
            </a:r>
            <a:endParaRPr lang="en-SG" sz="1600" dirty="0"/>
          </a:p>
          <a:p>
            <a:endParaRPr lang="en-SG" dirty="0"/>
          </a:p>
        </p:txBody>
      </p:sp>
    </p:spTree>
    <p:extLst>
      <p:ext uri="{BB962C8B-B14F-4D97-AF65-F5344CB8AC3E}">
        <p14:creationId xmlns:p14="http://schemas.microsoft.com/office/powerpoint/2010/main" val="161871546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6A947-5402-4FC4-AD93-3BAC016FC8FB}"/>
              </a:ext>
            </a:extLst>
          </p:cNvPr>
          <p:cNvSpPr>
            <a:spLocks noGrp="1"/>
          </p:cNvSpPr>
          <p:nvPr>
            <p:ph type="title"/>
          </p:nvPr>
        </p:nvSpPr>
        <p:spPr/>
        <p:txBody>
          <a:bodyPr>
            <a:normAutofit fontScale="90000"/>
          </a:bodyPr>
          <a:lstStyle/>
          <a:p>
            <a:r>
              <a:rPr lang="en-US" dirty="0"/>
              <a:t>References</a:t>
            </a:r>
          </a:p>
        </p:txBody>
      </p:sp>
      <p:sp>
        <p:nvSpPr>
          <p:cNvPr id="3" name="Content Placeholder 2">
            <a:extLst>
              <a:ext uri="{FF2B5EF4-FFF2-40B4-BE49-F238E27FC236}">
                <a16:creationId xmlns:a16="http://schemas.microsoft.com/office/drawing/2014/main" id="{DE1BBD53-3DEB-4AE0-928D-99C37F4163B0}"/>
              </a:ext>
            </a:extLst>
          </p:cNvPr>
          <p:cNvSpPr>
            <a:spLocks noGrp="1"/>
          </p:cNvSpPr>
          <p:nvPr>
            <p:ph idx="1"/>
          </p:nvPr>
        </p:nvSpPr>
        <p:spPr/>
        <p:txBody>
          <a:bodyPr>
            <a:normAutofit/>
          </a:bodyPr>
          <a:lstStyle/>
          <a:p>
            <a:r>
              <a:rPr lang="en-SG" sz="2000" b="0" i="1" dirty="0">
                <a:latin typeface="+mj-lt"/>
                <a:hlinkClick r:id="rId2"/>
              </a:rPr>
              <a:t>https://medium.com/taptuit/the-eight-phases-of-a-devops-pipeline-fda53ec9bba</a:t>
            </a:r>
            <a:endParaRPr lang="en-SG" sz="2000" b="0" i="1" dirty="0">
              <a:latin typeface="+mj-lt"/>
              <a:hlinkClick r:id="rId3"/>
            </a:endParaRPr>
          </a:p>
          <a:p>
            <a:r>
              <a:rPr lang="en-SG" sz="2000" b="0" i="1" dirty="0">
                <a:latin typeface="+mj-lt"/>
                <a:hlinkClick r:id="rId3"/>
              </a:rPr>
              <a:t>https://www.opsmx.com/blog/advanced-deployment-strategies-devops-methodology/</a:t>
            </a:r>
            <a:endParaRPr lang="en-SG" sz="2000" b="0" i="1" dirty="0">
              <a:latin typeface="+mj-lt"/>
            </a:endParaRPr>
          </a:p>
          <a:p>
            <a:r>
              <a:rPr lang="en-SG" sz="2000" b="0" i="1" dirty="0">
                <a:latin typeface="+mj-lt"/>
                <a:hlinkClick r:id="rId4"/>
              </a:rPr>
              <a:t>https://www.netapp.com/devops-solutions/what-is-devops/</a:t>
            </a:r>
            <a:endParaRPr lang="en-SG" sz="2000" b="0" i="1" dirty="0">
              <a:latin typeface="+mj-lt"/>
            </a:endParaRPr>
          </a:p>
          <a:p>
            <a:r>
              <a:rPr lang="en-US" sz="2000" b="0" i="1" dirty="0">
                <a:latin typeface="+mj-lt"/>
                <a:hlinkClick r:id="rId5"/>
              </a:rPr>
              <a:t>https://twitter.com/devops_borat/status/41587168870797312</a:t>
            </a:r>
            <a:endParaRPr lang="en-US" sz="2000" b="0" i="1" dirty="0">
              <a:latin typeface="+mj-lt"/>
            </a:endParaRPr>
          </a:p>
        </p:txBody>
      </p:sp>
    </p:spTree>
    <p:extLst>
      <p:ext uri="{BB962C8B-B14F-4D97-AF65-F5344CB8AC3E}">
        <p14:creationId xmlns:p14="http://schemas.microsoft.com/office/powerpoint/2010/main" val="330222172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SG"/>
              <a:t>Thank you</a:t>
            </a:r>
            <a:endParaRPr lang="en-SG" dirty="0"/>
          </a:p>
        </p:txBody>
      </p:sp>
    </p:spTree>
    <p:extLst>
      <p:ext uri="{BB962C8B-B14F-4D97-AF65-F5344CB8AC3E}">
        <p14:creationId xmlns:p14="http://schemas.microsoft.com/office/powerpoint/2010/main" val="2919352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2048-606F-4EE6-B932-CF64D43C08FD}"/>
              </a:ext>
            </a:extLst>
          </p:cNvPr>
          <p:cNvSpPr>
            <a:spLocks noGrp="1"/>
          </p:cNvSpPr>
          <p:nvPr>
            <p:ph type="title"/>
          </p:nvPr>
        </p:nvSpPr>
        <p:spPr/>
        <p:txBody>
          <a:bodyPr>
            <a:normAutofit fontScale="90000"/>
          </a:bodyPr>
          <a:lstStyle/>
          <a:p>
            <a:r>
              <a:rPr lang="en-US" dirty="0"/>
              <a:t>Deploy Phase</a:t>
            </a:r>
            <a:endParaRPr lang="en-SG" dirty="0"/>
          </a:p>
        </p:txBody>
      </p:sp>
      <p:sp>
        <p:nvSpPr>
          <p:cNvPr id="6" name="Rectangle 5">
            <a:extLst>
              <a:ext uri="{FF2B5EF4-FFF2-40B4-BE49-F238E27FC236}">
                <a16:creationId xmlns:a16="http://schemas.microsoft.com/office/drawing/2014/main" id="{4009F960-DAA5-46A6-B37F-AB5F750D2728}"/>
              </a:ext>
            </a:extLst>
          </p:cNvPr>
          <p:cNvSpPr/>
          <p:nvPr/>
        </p:nvSpPr>
        <p:spPr>
          <a:xfrm>
            <a:off x="1257301" y="5859928"/>
            <a:ext cx="7356347" cy="942181"/>
          </a:xfrm>
          <a:prstGeom prst="rect">
            <a:avLst/>
          </a:prstGeom>
        </p:spPr>
        <p:txBody>
          <a:bodyPr wrap="square">
            <a:spAutoFit/>
          </a:bodyPr>
          <a:lstStyle/>
          <a:p>
            <a:pPr>
              <a:lnSpc>
                <a:spcPct val="107000"/>
              </a:lnSpc>
              <a:spcAft>
                <a:spcPts val="800"/>
              </a:spcAft>
            </a:pPr>
            <a:r>
              <a:rPr lang="en-GB" sz="1600" dirty="0">
                <a:ea typeface="Calibri" panose="020F0502020204030204" pitchFamily="34" charset="0"/>
                <a:cs typeface="Times New Roman" panose="02020603050405020304" pitchFamily="18" charset="0"/>
              </a:rPr>
              <a:t>Source: </a:t>
            </a:r>
            <a:r>
              <a:rPr lang="en-GB" sz="1600" dirty="0">
                <a:ea typeface="Calibri" panose="020F0502020204030204" pitchFamily="34" charset="0"/>
                <a:cs typeface="Times New Roman" panose="02020603050405020304" pitchFamily="18" charset="0"/>
                <a:hlinkClick r:id="rId2"/>
              </a:rPr>
              <a:t>https://towardsdatascience.com/ci-cd-pipeline-with-azure-devops-for-data-science-project-f263586c266e</a:t>
            </a:r>
            <a:endParaRPr lang="en-GB" sz="1600" dirty="0">
              <a:ea typeface="Calibri" panose="020F0502020204030204" pitchFamily="34" charset="0"/>
              <a:cs typeface="Times New Roman" panose="02020603050405020304" pitchFamily="18" charset="0"/>
            </a:endParaRPr>
          </a:p>
          <a:p>
            <a:pPr>
              <a:lnSpc>
                <a:spcPct val="107000"/>
              </a:lnSpc>
              <a:spcAft>
                <a:spcPts val="800"/>
              </a:spcAft>
            </a:pPr>
            <a:endParaRPr lang="en-SG"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3" name="Picture 2">
            <a:extLst>
              <a:ext uri="{FF2B5EF4-FFF2-40B4-BE49-F238E27FC236}">
                <a16:creationId xmlns:a16="http://schemas.microsoft.com/office/drawing/2014/main" id="{1361356E-9F1F-45DB-86C1-2E6AB3715AC1}"/>
              </a:ext>
            </a:extLst>
          </p:cNvPr>
          <p:cNvPicPr>
            <a:picLocks noChangeAspect="1"/>
          </p:cNvPicPr>
          <p:nvPr/>
        </p:nvPicPr>
        <p:blipFill>
          <a:blip r:embed="rId3"/>
          <a:stretch>
            <a:fillRect/>
          </a:stretch>
        </p:blipFill>
        <p:spPr>
          <a:xfrm>
            <a:off x="423862" y="981075"/>
            <a:ext cx="8296275" cy="4895850"/>
          </a:xfrm>
          <a:prstGeom prst="rect">
            <a:avLst/>
          </a:prstGeom>
        </p:spPr>
      </p:pic>
    </p:spTree>
    <p:extLst>
      <p:ext uri="{BB962C8B-B14F-4D97-AF65-F5344CB8AC3E}">
        <p14:creationId xmlns:p14="http://schemas.microsoft.com/office/powerpoint/2010/main" val="86717125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092048-606F-4EE6-B932-CF64D43C08FD}"/>
              </a:ext>
            </a:extLst>
          </p:cNvPr>
          <p:cNvSpPr>
            <a:spLocks noGrp="1"/>
          </p:cNvSpPr>
          <p:nvPr>
            <p:ph type="title"/>
          </p:nvPr>
        </p:nvSpPr>
        <p:spPr/>
        <p:txBody>
          <a:bodyPr>
            <a:normAutofit fontScale="90000"/>
          </a:bodyPr>
          <a:lstStyle/>
          <a:p>
            <a:r>
              <a:rPr lang="en-US" dirty="0"/>
              <a:t>Deploy Phase</a:t>
            </a:r>
            <a:endParaRPr lang="en-SG" dirty="0"/>
          </a:p>
        </p:txBody>
      </p:sp>
      <p:sp>
        <p:nvSpPr>
          <p:cNvPr id="6" name="Rectangle 5">
            <a:extLst>
              <a:ext uri="{FF2B5EF4-FFF2-40B4-BE49-F238E27FC236}">
                <a16:creationId xmlns:a16="http://schemas.microsoft.com/office/drawing/2014/main" id="{4009F960-DAA5-46A6-B37F-AB5F750D2728}"/>
              </a:ext>
            </a:extLst>
          </p:cNvPr>
          <p:cNvSpPr/>
          <p:nvPr/>
        </p:nvSpPr>
        <p:spPr>
          <a:xfrm>
            <a:off x="1257301" y="5859928"/>
            <a:ext cx="7356347" cy="678712"/>
          </a:xfrm>
          <a:prstGeom prst="rect">
            <a:avLst/>
          </a:prstGeom>
        </p:spPr>
        <p:txBody>
          <a:bodyPr wrap="square">
            <a:spAutoFit/>
          </a:bodyPr>
          <a:lstStyle/>
          <a:p>
            <a:pPr>
              <a:lnSpc>
                <a:spcPct val="107000"/>
              </a:lnSpc>
              <a:spcAft>
                <a:spcPts val="800"/>
              </a:spcAft>
            </a:pPr>
            <a:r>
              <a:rPr lang="en-GB" sz="1600" dirty="0">
                <a:latin typeface="+mj-lt"/>
                <a:ea typeface="Calibri" panose="020F0502020204030204" pitchFamily="34" charset="0"/>
                <a:cs typeface="Times New Roman" panose="02020603050405020304" pitchFamily="18" charset="0"/>
              </a:rPr>
              <a:t>Source: </a:t>
            </a:r>
            <a:r>
              <a:rPr lang="en-GB" sz="1600" dirty="0">
                <a:latin typeface="+mj-lt"/>
                <a:ea typeface="Calibri" panose="020F0502020204030204" pitchFamily="34" charset="0"/>
                <a:cs typeface="Times New Roman" panose="02020603050405020304" pitchFamily="18" charset="0"/>
                <a:hlinkClick r:id="rId3"/>
              </a:rPr>
              <a:t>https://www.edureka.co/blog/devops-lifecycle/</a:t>
            </a:r>
            <a:endParaRPr lang="en-GB" sz="1600" dirty="0">
              <a:latin typeface="+mj-lt"/>
              <a:ea typeface="Calibri" panose="020F0502020204030204" pitchFamily="34" charset="0"/>
              <a:cs typeface="Times New Roman" panose="02020603050405020304" pitchFamily="18" charset="0"/>
            </a:endParaRPr>
          </a:p>
          <a:p>
            <a:pPr>
              <a:lnSpc>
                <a:spcPct val="107000"/>
              </a:lnSpc>
              <a:spcAft>
                <a:spcPts val="800"/>
              </a:spcAft>
            </a:pPr>
            <a:endParaRPr lang="en-SG" sz="1400" dirty="0">
              <a:latin typeface="Calibri" panose="020F0502020204030204" pitchFamily="34" charset="0"/>
              <a:ea typeface="Calibri" panose="020F0502020204030204" pitchFamily="34" charset="0"/>
              <a:cs typeface="Times New Roman" panose="02020603050405020304" pitchFamily="18" charset="0"/>
            </a:endParaRPr>
          </a:p>
        </p:txBody>
      </p:sp>
      <p:pic>
        <p:nvPicPr>
          <p:cNvPr id="4" name="Picture 3">
            <a:extLst>
              <a:ext uri="{FF2B5EF4-FFF2-40B4-BE49-F238E27FC236}">
                <a16:creationId xmlns:a16="http://schemas.microsoft.com/office/drawing/2014/main" id="{E11CBEBA-762C-4F6C-855E-3EAA450DBE95}"/>
              </a:ext>
            </a:extLst>
          </p:cNvPr>
          <p:cNvPicPr>
            <a:picLocks noChangeAspect="1"/>
          </p:cNvPicPr>
          <p:nvPr/>
        </p:nvPicPr>
        <p:blipFill>
          <a:blip r:embed="rId4"/>
          <a:stretch>
            <a:fillRect/>
          </a:stretch>
        </p:blipFill>
        <p:spPr>
          <a:xfrm>
            <a:off x="1266825" y="1443037"/>
            <a:ext cx="6610350" cy="3971925"/>
          </a:xfrm>
          <a:prstGeom prst="rect">
            <a:avLst/>
          </a:prstGeom>
        </p:spPr>
      </p:pic>
    </p:spTree>
    <p:extLst>
      <p:ext uri="{BB962C8B-B14F-4D97-AF65-F5344CB8AC3E}">
        <p14:creationId xmlns:p14="http://schemas.microsoft.com/office/powerpoint/2010/main" val="15318057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a:xfrm>
            <a:off x="-155945" y="388751"/>
            <a:ext cx="9043913" cy="632945"/>
          </a:xfrm>
        </p:spPr>
        <p:txBody>
          <a:bodyPr>
            <a:normAutofit/>
          </a:bodyPr>
          <a:lstStyle/>
          <a:p>
            <a:r>
              <a:rPr lang="en-GB" sz="3600" dirty="0"/>
              <a:t>What is Deploy Phase in DevOps</a:t>
            </a:r>
          </a:p>
        </p:txBody>
      </p:sp>
      <p:sp>
        <p:nvSpPr>
          <p:cNvPr id="5" name="Content Placeholder 4"/>
          <p:cNvSpPr>
            <a:spLocks noGrp="1"/>
          </p:cNvSpPr>
          <p:nvPr>
            <p:ph idx="1"/>
          </p:nvPr>
        </p:nvSpPr>
        <p:spPr>
          <a:xfrm>
            <a:off x="628650" y="1316736"/>
            <a:ext cx="7886700" cy="4519568"/>
          </a:xfrm>
        </p:spPr>
        <p:txBody>
          <a:bodyPr>
            <a:normAutofit fontScale="92500"/>
          </a:bodyPr>
          <a:lstStyle/>
          <a:p>
            <a:r>
              <a:rPr lang="en-US" b="0" dirty="0"/>
              <a:t>When a build is ready for prime time, it is put into production. </a:t>
            </a:r>
          </a:p>
          <a:p>
            <a:endParaRPr lang="en-US" b="0" dirty="0"/>
          </a:p>
          <a:p>
            <a:r>
              <a:rPr lang="en-US" b="0" dirty="0"/>
              <a:t>There are a number of tools and methods that can be used to automate the release process and ensure that releases are reliable and have no downtime.</a:t>
            </a:r>
          </a:p>
          <a:p>
            <a:endParaRPr lang="en-US" b="0" dirty="0"/>
          </a:p>
          <a:p>
            <a:r>
              <a:rPr lang="en-US" b="0" dirty="0"/>
              <a:t>The production environment can be built using the same </a:t>
            </a:r>
            <a:r>
              <a:rPr lang="en-US" dirty="0"/>
              <a:t>Infrastructure-as-Code</a:t>
            </a:r>
            <a:r>
              <a:rPr lang="en-US" b="0" dirty="0"/>
              <a:t> that was used to develop the test environment. </a:t>
            </a:r>
          </a:p>
          <a:p>
            <a:endParaRPr lang="en-US" b="0" dirty="0"/>
          </a:p>
          <a:p>
            <a:r>
              <a:rPr lang="en-US" b="0" dirty="0"/>
              <a:t>We already know the test environment was constructed successfully, so we can be certain that the production release will proceed well.</a:t>
            </a:r>
          </a:p>
        </p:txBody>
      </p:sp>
      <p:sp>
        <p:nvSpPr>
          <p:cNvPr id="2" name="TextBox 1">
            <a:extLst>
              <a:ext uri="{FF2B5EF4-FFF2-40B4-BE49-F238E27FC236}">
                <a16:creationId xmlns:a16="http://schemas.microsoft.com/office/drawing/2014/main" id="{E4C247E2-65F4-46E5-AE1F-1BFA053C9440}"/>
              </a:ext>
            </a:extLst>
          </p:cNvPr>
          <p:cNvSpPr txBox="1"/>
          <p:nvPr/>
        </p:nvSpPr>
        <p:spPr>
          <a:xfrm>
            <a:off x="628650" y="6217920"/>
            <a:ext cx="8180445" cy="553998"/>
          </a:xfrm>
          <a:prstGeom prst="rect">
            <a:avLst/>
          </a:prstGeom>
          <a:noFill/>
        </p:spPr>
        <p:txBody>
          <a:bodyPr wrap="none" rtlCol="0">
            <a:spAutoFit/>
          </a:bodyPr>
          <a:lstStyle/>
          <a:p>
            <a:r>
              <a:rPr lang="en-SG" sz="1600" b="1" dirty="0"/>
              <a:t>Source: </a:t>
            </a:r>
            <a:r>
              <a:rPr lang="en-SG" sz="1600" dirty="0">
                <a:hlinkClick r:id="rId2"/>
              </a:rPr>
              <a:t>https://medium.com/taptuit/the-eight-phases-of-a-devops-pipeline-fda53ec9bba</a:t>
            </a:r>
            <a:endParaRPr lang="en-SG" sz="1600" dirty="0"/>
          </a:p>
          <a:p>
            <a:endParaRPr lang="en-SG" sz="1400" b="1" dirty="0"/>
          </a:p>
        </p:txBody>
      </p:sp>
    </p:spTree>
    <p:extLst>
      <p:ext uri="{BB962C8B-B14F-4D97-AF65-F5344CB8AC3E}">
        <p14:creationId xmlns:p14="http://schemas.microsoft.com/office/powerpoint/2010/main" val="26041494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8EEE0F-41C4-40AA-933A-F2610CFA0A76}"/>
              </a:ext>
            </a:extLst>
          </p:cNvPr>
          <p:cNvSpPr>
            <a:spLocks noGrp="1"/>
          </p:cNvSpPr>
          <p:nvPr>
            <p:ph type="title"/>
          </p:nvPr>
        </p:nvSpPr>
        <p:spPr/>
        <p:txBody>
          <a:bodyPr>
            <a:noAutofit/>
          </a:bodyPr>
          <a:lstStyle/>
          <a:p>
            <a:r>
              <a:rPr lang="en-GB" sz="3600" dirty="0"/>
              <a:t>What is Deploy Phase in DevOps</a:t>
            </a:r>
            <a:endParaRPr lang="en-US" sz="3600" dirty="0"/>
          </a:p>
        </p:txBody>
      </p:sp>
      <p:sp>
        <p:nvSpPr>
          <p:cNvPr id="3" name="Content Placeholder 2">
            <a:extLst>
              <a:ext uri="{FF2B5EF4-FFF2-40B4-BE49-F238E27FC236}">
                <a16:creationId xmlns:a16="http://schemas.microsoft.com/office/drawing/2014/main" id="{09F3739C-18EA-4A0C-B292-D482D1635303}"/>
              </a:ext>
            </a:extLst>
          </p:cNvPr>
          <p:cNvSpPr>
            <a:spLocks noGrp="1"/>
          </p:cNvSpPr>
          <p:nvPr>
            <p:ph idx="1"/>
          </p:nvPr>
        </p:nvSpPr>
        <p:spPr/>
        <p:txBody>
          <a:bodyPr>
            <a:normAutofit/>
          </a:bodyPr>
          <a:lstStyle/>
          <a:p>
            <a:r>
              <a:rPr lang="en-US" sz="2000" b="0" dirty="0"/>
              <a:t>We need to publish the code to our servers now that it has been produced and tested so that our clients may use the newly developed capabilities.</a:t>
            </a:r>
          </a:p>
          <a:p>
            <a:endParaRPr lang="en-US" sz="2000" b="0" dirty="0"/>
          </a:p>
          <a:p>
            <a:r>
              <a:rPr lang="en-US" sz="2000" b="0" dirty="0"/>
              <a:t>Deployment is the process of transferring the project from its current state to the production environment for end-users to use.</a:t>
            </a:r>
          </a:p>
          <a:p>
            <a:endParaRPr lang="en-US" sz="2000" b="0" dirty="0"/>
          </a:p>
          <a:p>
            <a:r>
              <a:rPr lang="en-US" sz="2000" b="0" dirty="0"/>
              <a:t>The consumer/user receives the approved changes at this phase.</a:t>
            </a:r>
          </a:p>
        </p:txBody>
      </p:sp>
    </p:spTree>
    <p:extLst>
      <p:ext uri="{BB962C8B-B14F-4D97-AF65-F5344CB8AC3E}">
        <p14:creationId xmlns:p14="http://schemas.microsoft.com/office/powerpoint/2010/main" val="2210263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Deployment Strategies</a:t>
            </a:r>
          </a:p>
        </p:txBody>
      </p:sp>
      <p:sp>
        <p:nvSpPr>
          <p:cNvPr id="3" name="Content Placeholder 2">
            <a:extLst>
              <a:ext uri="{FF2B5EF4-FFF2-40B4-BE49-F238E27FC236}">
                <a16:creationId xmlns:a16="http://schemas.microsoft.com/office/drawing/2014/main" id="{693AAD9A-EAF8-4067-9B73-6377A869C72B}"/>
              </a:ext>
            </a:extLst>
          </p:cNvPr>
          <p:cNvSpPr>
            <a:spLocks noGrp="1"/>
          </p:cNvSpPr>
          <p:nvPr>
            <p:ph idx="1"/>
          </p:nvPr>
        </p:nvSpPr>
        <p:spPr/>
        <p:txBody>
          <a:bodyPr/>
          <a:lstStyle/>
          <a:p>
            <a:r>
              <a:rPr lang="en-US" b="0" dirty="0"/>
              <a:t>Deployment strategies specify how you want your program to be delivered.</a:t>
            </a:r>
          </a:p>
          <a:p>
            <a:endParaRPr lang="en-US" b="0" dirty="0"/>
          </a:p>
          <a:p>
            <a:r>
              <a:rPr lang="en-US" b="0" dirty="0"/>
              <a:t>Depending on their business strategy, several deployment strategies are used.</a:t>
            </a:r>
          </a:p>
          <a:p>
            <a:endParaRPr lang="en-US" b="0" dirty="0"/>
          </a:p>
          <a:p>
            <a:r>
              <a:rPr lang="en-US" b="0" dirty="0"/>
              <a:t>One may prefer to deploy completely tested software, while others may want their users to contribute input and evaluate items that are still in development.</a:t>
            </a:r>
          </a:p>
        </p:txBody>
      </p:sp>
      <p:sp>
        <p:nvSpPr>
          <p:cNvPr id="5" name="TextBox 4">
            <a:extLst>
              <a:ext uri="{FF2B5EF4-FFF2-40B4-BE49-F238E27FC236}">
                <a16:creationId xmlns:a16="http://schemas.microsoft.com/office/drawing/2014/main" id="{853D2380-5747-482C-A0AD-059FEE992A3F}"/>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spTree>
    <p:extLst>
      <p:ext uri="{BB962C8B-B14F-4D97-AF65-F5344CB8AC3E}">
        <p14:creationId xmlns:p14="http://schemas.microsoft.com/office/powerpoint/2010/main" val="163401600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A8F97-335B-48AC-B127-B0DE6A2BF27E}"/>
              </a:ext>
            </a:extLst>
          </p:cNvPr>
          <p:cNvSpPr>
            <a:spLocks noGrp="1"/>
          </p:cNvSpPr>
          <p:nvPr>
            <p:ph type="title"/>
          </p:nvPr>
        </p:nvSpPr>
        <p:spPr/>
        <p:txBody>
          <a:bodyPr>
            <a:normAutofit/>
          </a:bodyPr>
          <a:lstStyle/>
          <a:p>
            <a:r>
              <a:rPr lang="en-US" sz="3600" dirty="0"/>
              <a:t>Deployment Strategies</a:t>
            </a:r>
          </a:p>
        </p:txBody>
      </p:sp>
      <p:sp>
        <p:nvSpPr>
          <p:cNvPr id="3" name="Content Placeholder 2">
            <a:extLst>
              <a:ext uri="{FF2B5EF4-FFF2-40B4-BE49-F238E27FC236}">
                <a16:creationId xmlns:a16="http://schemas.microsoft.com/office/drawing/2014/main" id="{693AAD9A-EAF8-4067-9B73-6377A869C72B}"/>
              </a:ext>
            </a:extLst>
          </p:cNvPr>
          <p:cNvSpPr>
            <a:spLocks noGrp="1"/>
          </p:cNvSpPr>
          <p:nvPr>
            <p:ph idx="1"/>
          </p:nvPr>
        </p:nvSpPr>
        <p:spPr/>
        <p:txBody>
          <a:bodyPr/>
          <a:lstStyle/>
          <a:p>
            <a:pPr marL="0" indent="0">
              <a:buNone/>
            </a:pPr>
            <a:r>
              <a:rPr lang="en-US" b="0" dirty="0"/>
              <a:t>There are </a:t>
            </a:r>
            <a:r>
              <a:rPr lang="en-US" dirty="0"/>
              <a:t>FIVE (5) </a:t>
            </a:r>
            <a:r>
              <a:rPr lang="en-US" b="0" dirty="0"/>
              <a:t>different types of application deployment strategies used in DevOps methodology.</a:t>
            </a:r>
          </a:p>
          <a:p>
            <a:r>
              <a:rPr lang="en-US" b="0" dirty="0"/>
              <a:t>Canary Deployment</a:t>
            </a:r>
          </a:p>
          <a:p>
            <a:r>
              <a:rPr lang="en-US" b="0" dirty="0"/>
              <a:t>Blue-Green Deployment (sometimes known as red-black)</a:t>
            </a:r>
          </a:p>
          <a:p>
            <a:r>
              <a:rPr lang="en-US" b="0" dirty="0"/>
              <a:t>Recreate Strategy (highlander)</a:t>
            </a:r>
          </a:p>
          <a:p>
            <a:r>
              <a:rPr lang="en-US" b="0" dirty="0"/>
              <a:t>Shadow Deployment</a:t>
            </a:r>
          </a:p>
          <a:p>
            <a:r>
              <a:rPr lang="en-US" b="0" dirty="0"/>
              <a:t>A/B testing Deployment strategy</a:t>
            </a:r>
          </a:p>
        </p:txBody>
      </p:sp>
      <p:sp>
        <p:nvSpPr>
          <p:cNvPr id="5" name="TextBox 4">
            <a:extLst>
              <a:ext uri="{FF2B5EF4-FFF2-40B4-BE49-F238E27FC236}">
                <a16:creationId xmlns:a16="http://schemas.microsoft.com/office/drawing/2014/main" id="{EEE7B3EA-503A-4A0C-B2FF-B698305CA9D5}"/>
              </a:ext>
            </a:extLst>
          </p:cNvPr>
          <p:cNvSpPr txBox="1"/>
          <p:nvPr/>
        </p:nvSpPr>
        <p:spPr>
          <a:xfrm>
            <a:off x="628650" y="6138110"/>
            <a:ext cx="7799733" cy="800219"/>
          </a:xfrm>
          <a:prstGeom prst="rect">
            <a:avLst/>
          </a:prstGeom>
          <a:noFill/>
        </p:spPr>
        <p:txBody>
          <a:bodyPr wrap="square" rtlCol="0">
            <a:spAutoFit/>
          </a:bodyPr>
          <a:lstStyle/>
          <a:p>
            <a:r>
              <a:rPr lang="en-SG" sz="1600" b="1" dirty="0"/>
              <a:t>Source: </a:t>
            </a:r>
            <a:r>
              <a:rPr lang="en-SG" sz="1600" dirty="0">
                <a:hlinkClick r:id="rId2"/>
              </a:rPr>
              <a:t>https://www.opsmx.com/blog/advanced-deployment-strategies-devops-methodology/</a:t>
            </a:r>
            <a:endParaRPr lang="en-SG" sz="1600" dirty="0"/>
          </a:p>
          <a:p>
            <a:endParaRPr lang="en-SG" sz="1400" dirty="0"/>
          </a:p>
        </p:txBody>
      </p:sp>
    </p:spTree>
    <p:extLst>
      <p:ext uri="{BB962C8B-B14F-4D97-AF65-F5344CB8AC3E}">
        <p14:creationId xmlns:p14="http://schemas.microsoft.com/office/powerpoint/2010/main" val="191990895"/>
      </p:ext>
    </p:extLst>
  </p:cSld>
  <p:clrMapOvr>
    <a:masterClrMapping/>
  </p:clrMapOvr>
</p:sld>
</file>

<file path=ppt/theme/theme1.xml><?xml version="1.0" encoding="utf-8"?>
<a:theme xmlns:a="http://schemas.openxmlformats.org/drawingml/2006/main" name="Office Theme">
  <a:themeElements>
    <a:clrScheme name="RP">
      <a:dk1>
        <a:sysClr val="windowText" lastClr="000000"/>
      </a:dk1>
      <a:lt1>
        <a:sysClr val="window" lastClr="FFFFFF"/>
      </a:lt1>
      <a:dk2>
        <a:srgbClr val="44546A"/>
      </a:dk2>
      <a:lt2>
        <a:srgbClr val="E7E6E6"/>
      </a:lt2>
      <a:accent1>
        <a:srgbClr val="6FB01E"/>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RP">
      <a:majorFont>
        <a:latin typeface="Arial"/>
        <a:ea typeface=""/>
        <a:cs typeface=""/>
      </a:majorFont>
      <a:minorFont>
        <a:latin typeface="Arial"/>
        <a:ea typeface=""/>
        <a:cs typeface=""/>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8A2D06A52611B14C9717DDED9444698B" ma:contentTypeVersion="0" ma:contentTypeDescription="Create a new document." ma:contentTypeScope="" ma:versionID="de94e96b6af7332522c21a008194e1ad">
  <xsd:schema xmlns:xsd="http://www.w3.org/2001/XMLSchema" xmlns:xs="http://www.w3.org/2001/XMLSchema" xmlns:p="http://schemas.microsoft.com/office/2006/metadata/properties" xmlns:ns2="aca15370-b66d-4dc7-9202-5fcf368e698e" targetNamespace="http://schemas.microsoft.com/office/2006/metadata/properties" ma:root="true" ma:fieldsID="b185c4686459132a4a725881514001db" ns2:_="">
    <xsd:import namespace="aca15370-b66d-4dc7-9202-5fcf368e698e"/>
    <xsd:element name="properties">
      <xsd:complexType>
        <xsd:sequence>
          <xsd:element name="documentManagement">
            <xsd:complexType>
              <xsd:all>
                <xsd:element ref="ns2:_dlc_DocId" minOccurs="0"/>
                <xsd:element ref="ns2:_dlc_DocIdUrl" minOccurs="0"/>
                <xsd:element ref="ns2: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ca15370-b66d-4dc7-9202-5fcf368e698e" elementFormDefault="qualified">
    <xsd:import namespace="http://schemas.microsoft.com/office/2006/documentManagement/types"/>
    <xsd:import namespace="http://schemas.microsoft.com/office/infopath/2007/PartnerControls"/>
    <xsd:element name="_dlc_DocId" ma:index="8" nillable="true" ma:displayName="Document ID Value" ma:description="The value of the document ID assigned to this item." ma:internalName="_dlc_DocId" ma:readOnly="true">
      <xsd:simpleType>
        <xsd:restriction base="dms:Text"/>
      </xsd:simpleType>
    </xsd:element>
    <xsd:element name="_dlc_DocIdUrl" ma:index="9"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10"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4.xml><?xml version="1.0" encoding="utf-8"?>
<p:properties xmlns:p="http://schemas.microsoft.com/office/2006/metadata/properties" xmlns:xsi="http://www.w3.org/2001/XMLSchema-instance" xmlns:pc="http://schemas.microsoft.com/office/infopath/2007/PartnerControls">
  <documentManagement>
    <_dlc_DocId xmlns="aca15370-b66d-4dc7-9202-5fcf368e698e">66KPCN672TWP-1890525894-4</_dlc_DocId>
    <_dlc_DocIdUrl xmlns="aca15370-b66d-4dc7-9202-5fcf368e698e">
      <Url>https://rp-sp.rp.edu.sg/sites/LCMS_02918252-7e3d-ec11-812e-5cb901e2a858/_layouts/15/DocIdRedir.aspx?ID=66KPCN672TWP-1890525894-4</Url>
      <Description>66KPCN672TWP-1890525894-4</Description>
    </_dlc_DocIdUrl>
  </documentManagement>
</p:properties>
</file>

<file path=customXml/itemProps1.xml><?xml version="1.0" encoding="utf-8"?>
<ds:datastoreItem xmlns:ds="http://schemas.openxmlformats.org/officeDocument/2006/customXml" ds:itemID="{D697DD92-F6AE-4FF3-BF34-B46BA0B5BF14}"/>
</file>

<file path=customXml/itemProps2.xml><?xml version="1.0" encoding="utf-8"?>
<ds:datastoreItem xmlns:ds="http://schemas.openxmlformats.org/officeDocument/2006/customXml" ds:itemID="{26589CE2-716B-4B1D-9BD1-939A4E38F8B8}"/>
</file>

<file path=customXml/itemProps3.xml><?xml version="1.0" encoding="utf-8"?>
<ds:datastoreItem xmlns:ds="http://schemas.openxmlformats.org/officeDocument/2006/customXml" ds:itemID="{E7D018B0-029B-43C1-A575-B954D392A16C}"/>
</file>

<file path=customXml/itemProps4.xml><?xml version="1.0" encoding="utf-8"?>
<ds:datastoreItem xmlns:ds="http://schemas.openxmlformats.org/officeDocument/2006/customXml" ds:itemID="{72F8E44F-401D-430D-90AB-8D8260534D7F}"/>
</file>

<file path=docProps/app.xml><?xml version="1.0" encoding="utf-8"?>
<Properties xmlns="http://schemas.openxmlformats.org/officeDocument/2006/extended-properties" xmlns:vt="http://schemas.openxmlformats.org/officeDocument/2006/docPropsVTypes">
  <Template/>
  <TotalTime>0</TotalTime>
  <Words>1901</Words>
  <Application>Microsoft Office PowerPoint</Application>
  <PresentationFormat>On-screen Show (4:3)</PresentationFormat>
  <Paragraphs>220</Paragraphs>
  <Slides>31</Slides>
  <Notes>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31</vt:i4>
      </vt:variant>
    </vt:vector>
  </HeadingPairs>
  <TitlesOfParts>
    <vt:vector size="35" baseType="lpstr">
      <vt:lpstr>Arial-BoldMT</vt:lpstr>
      <vt:lpstr>Arial</vt:lpstr>
      <vt:lpstr>Calibri</vt:lpstr>
      <vt:lpstr>Office Theme</vt:lpstr>
      <vt:lpstr>DV1C04 Deployt &amp; Monitoring in DevOps</vt:lpstr>
      <vt:lpstr>Learning Objectives</vt:lpstr>
      <vt:lpstr>DevOps</vt:lpstr>
      <vt:lpstr>Deploy Phase</vt:lpstr>
      <vt:lpstr>Deploy Phase</vt:lpstr>
      <vt:lpstr>What is Deploy Phase in DevOps</vt:lpstr>
      <vt:lpstr>What is Deploy Phase in DevOps</vt:lpstr>
      <vt:lpstr>Deployment Strategies</vt:lpstr>
      <vt:lpstr>Deployment Strategies</vt:lpstr>
      <vt:lpstr>Canary Deployment</vt:lpstr>
      <vt:lpstr>Canary Deployment</vt:lpstr>
      <vt:lpstr>Blue-Green Deployment Strategy</vt:lpstr>
      <vt:lpstr>Blue-Green Deployment Strategy</vt:lpstr>
      <vt:lpstr>Recreate Deployment Strategy</vt:lpstr>
      <vt:lpstr>Recreate Deployment Strategy</vt:lpstr>
      <vt:lpstr>Shadow Deployment Strategy</vt:lpstr>
      <vt:lpstr>Shadow Deployment Strategy</vt:lpstr>
      <vt:lpstr>A/B Testing Deployment Strategy</vt:lpstr>
      <vt:lpstr>A/B Testing Deployment Strategy</vt:lpstr>
      <vt:lpstr>Tools for Deploy Phase</vt:lpstr>
      <vt:lpstr>Infrastructure as Code</vt:lpstr>
      <vt:lpstr>The benefits of IaC</vt:lpstr>
      <vt:lpstr>IaC languages and tools</vt:lpstr>
      <vt:lpstr>Configuration Management</vt:lpstr>
      <vt:lpstr>Configuration Management</vt:lpstr>
      <vt:lpstr>Configuration Management</vt:lpstr>
      <vt:lpstr>Terminology Comparison tables</vt:lpstr>
      <vt:lpstr>Technology Comparison tables</vt:lpstr>
      <vt:lpstr>Configuration Management</vt:lpstr>
      <vt:lpstr>References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2022-03-01T07:47:21Z</dcterms:created>
  <dcterms:modified xsi:type="dcterms:W3CDTF">2022-03-01T07:47:27Z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0x0101008A2D06A52611B14C9717DDED9444698B</vt:lpwstr>
  </property>
  <property fmtid="{D5CDD505-2E9C-101B-9397-08002B2CF9AE}" pid="3" name="_dlc_DocIdItemGuid">
    <vt:lpwstr>a45d4d98-fc31-43f3-b4e8-8e135d69a7f4</vt:lpwstr>
  </property>
</Properties>
</file>